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78"/>
  </p:notesMasterIdLst>
  <p:sldIdLst>
    <p:sldId id="350" r:id="rId5"/>
    <p:sldId id="351" r:id="rId6"/>
    <p:sldId id="352" r:id="rId7"/>
    <p:sldId id="256" r:id="rId8"/>
    <p:sldId id="259" r:id="rId9"/>
    <p:sldId id="260" r:id="rId10"/>
    <p:sldId id="262" r:id="rId11"/>
    <p:sldId id="261" r:id="rId12"/>
    <p:sldId id="258" r:id="rId13"/>
    <p:sldId id="257" r:id="rId14"/>
    <p:sldId id="267" r:id="rId15"/>
    <p:sldId id="264" r:id="rId16"/>
    <p:sldId id="265" r:id="rId17"/>
    <p:sldId id="282" r:id="rId18"/>
    <p:sldId id="266" r:id="rId19"/>
    <p:sldId id="270" r:id="rId20"/>
    <p:sldId id="274" r:id="rId21"/>
    <p:sldId id="278" r:id="rId22"/>
    <p:sldId id="279" r:id="rId23"/>
    <p:sldId id="284" r:id="rId24"/>
    <p:sldId id="283" r:id="rId25"/>
    <p:sldId id="289" r:id="rId26"/>
    <p:sldId id="331" r:id="rId27"/>
    <p:sldId id="280" r:id="rId28"/>
    <p:sldId id="288" r:id="rId29"/>
    <p:sldId id="285" r:id="rId30"/>
    <p:sldId id="328" r:id="rId31"/>
    <p:sldId id="287" r:id="rId32"/>
    <p:sldId id="353" r:id="rId33"/>
    <p:sldId id="290" r:id="rId34"/>
    <p:sldId id="291" r:id="rId35"/>
    <p:sldId id="292" r:id="rId36"/>
    <p:sldId id="293" r:id="rId37"/>
    <p:sldId id="294" r:id="rId38"/>
    <p:sldId id="286" r:id="rId39"/>
    <p:sldId id="354" r:id="rId40"/>
    <p:sldId id="355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9" r:id="rId49"/>
    <p:sldId id="305" r:id="rId50"/>
    <p:sldId id="302" r:id="rId51"/>
    <p:sldId id="306" r:id="rId52"/>
    <p:sldId id="308" r:id="rId53"/>
    <p:sldId id="310" r:id="rId54"/>
    <p:sldId id="311" r:id="rId55"/>
    <p:sldId id="312" r:id="rId56"/>
    <p:sldId id="313" r:id="rId57"/>
    <p:sldId id="314" r:id="rId58"/>
    <p:sldId id="315" r:id="rId59"/>
    <p:sldId id="319" r:id="rId60"/>
    <p:sldId id="316" r:id="rId61"/>
    <p:sldId id="317" r:id="rId62"/>
    <p:sldId id="318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9" r:id="rId72"/>
    <p:sldId id="356" r:id="rId73"/>
    <p:sldId id="357" r:id="rId74"/>
    <p:sldId id="358" r:id="rId75"/>
    <p:sldId id="359" r:id="rId76"/>
    <p:sldId id="330" r:id="rId7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587C3F-8E71-404D-803F-61FA5C886358}" v="12" dt="2020-07-29T05:59:38.458"/>
    <p1510:client id="{243648C7-2D5E-4395-9C01-AF027DCFBAED}" v="2" dt="2020-07-29T01:06:35.689"/>
  </p1510:revLst>
</p1510:revInfo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microsoft.com/office/2015/10/relationships/revisionInfo" Target="revisionInfo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uc Thai - Y17" userId="S::tnkcuc.y17@ump.edu.vn::5c8209bd-240a-47a8-950d-c961656c10ec" providerId="AD" clId="Web-{243648C7-2D5E-4395-9C01-AF027DCFBAED}"/>
    <pc:docChg chg="modSld">
      <pc:chgData name="Cuc Thai - Y17" userId="S::tnkcuc.y17@ump.edu.vn::5c8209bd-240a-47a8-950d-c961656c10ec" providerId="AD" clId="Web-{243648C7-2D5E-4395-9C01-AF027DCFBAED}" dt="2020-07-29T01:06:35.689" v="1"/>
      <pc:docMkLst>
        <pc:docMk/>
      </pc:docMkLst>
      <pc:sldChg chg="addSp delSp">
        <pc:chgData name="Cuc Thai - Y17" userId="S::tnkcuc.y17@ump.edu.vn::5c8209bd-240a-47a8-950d-c961656c10ec" providerId="AD" clId="Web-{243648C7-2D5E-4395-9C01-AF027DCFBAED}" dt="2020-07-29T01:06:35.689" v="1"/>
        <pc:sldMkLst>
          <pc:docMk/>
          <pc:sldMk cId="0" sldId="350"/>
        </pc:sldMkLst>
        <pc:spChg chg="add del">
          <ac:chgData name="Cuc Thai - Y17" userId="S::tnkcuc.y17@ump.edu.vn::5c8209bd-240a-47a8-950d-c961656c10ec" providerId="AD" clId="Web-{243648C7-2D5E-4395-9C01-AF027DCFBAED}" dt="2020-07-29T01:06:35.689" v="1"/>
          <ac:spMkLst>
            <pc:docMk/>
            <pc:sldMk cId="0" sldId="350"/>
            <ac:spMk id="4" creationId="{D3466A93-3248-4DA4-A860-4375C4213D8F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F556FC-8960-4B7D-B826-A909AE28F4BC}" type="doc">
      <dgm:prSet loTypeId="urn:microsoft.com/office/officeart/2005/8/layout/hierarchy2#1" loCatId="hierarchy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en-US"/>
        </a:p>
      </dgm:t>
    </dgm:pt>
    <dgm:pt modelId="{CB7A4486-BCEA-4989-AD0D-EA7AA03EB163}">
      <dgm:prSet phldrT="[Text]"/>
      <dgm:spPr/>
      <dgm:t>
        <a:bodyPr/>
        <a:lstStyle/>
        <a:p>
          <a:r>
            <a:rPr lang="en-US" err="1"/>
            <a:t>Bệnh</a:t>
          </a:r>
          <a:br>
            <a:rPr lang="en-US"/>
          </a:br>
          <a:r>
            <a:rPr lang="en-US"/>
            <a:t> </a:t>
          </a:r>
          <a:r>
            <a:rPr lang="en-US" err="1"/>
            <a:t>mạch</a:t>
          </a:r>
          <a:r>
            <a:rPr lang="en-US"/>
            <a:t> </a:t>
          </a:r>
          <a:r>
            <a:rPr lang="en-US" err="1"/>
            <a:t>vành</a:t>
          </a:r>
          <a:endParaRPr lang="en-US"/>
        </a:p>
      </dgm:t>
    </dgm:pt>
    <dgm:pt modelId="{C2CC9574-1BFE-43D6-B7B8-D06FF2DD4888}" type="parTrans" cxnId="{C7773351-7B74-4E42-AE71-3D221A742837}">
      <dgm:prSet/>
      <dgm:spPr/>
      <dgm:t>
        <a:bodyPr/>
        <a:lstStyle/>
        <a:p>
          <a:endParaRPr lang="en-US"/>
        </a:p>
      </dgm:t>
    </dgm:pt>
    <dgm:pt modelId="{9191E655-F4F5-4A32-A1A1-5E7B4E7F766F}" type="sibTrans" cxnId="{C7773351-7B74-4E42-AE71-3D221A742837}">
      <dgm:prSet/>
      <dgm:spPr/>
      <dgm:t>
        <a:bodyPr/>
        <a:lstStyle/>
        <a:p>
          <a:endParaRPr lang="en-US"/>
        </a:p>
      </dgm:t>
    </dgm:pt>
    <dgm:pt modelId="{18F0AE72-5FBD-46DD-97D5-1C2FC3945E1F}">
      <dgm:prSet phldrT="[Text]"/>
      <dgm:spPr/>
      <dgm:t>
        <a:bodyPr/>
        <a:lstStyle/>
        <a:p>
          <a:r>
            <a:rPr lang="en-US" err="1"/>
            <a:t>Hội</a:t>
          </a:r>
          <a:r>
            <a:rPr lang="en-US"/>
            <a:t> </a:t>
          </a:r>
          <a:r>
            <a:rPr lang="en-US" err="1"/>
            <a:t>chứng</a:t>
          </a:r>
          <a:r>
            <a:rPr lang="en-US"/>
            <a:t> </a:t>
          </a:r>
          <a:r>
            <a:rPr lang="en-US" err="1"/>
            <a:t>vành</a:t>
          </a:r>
          <a:r>
            <a:rPr lang="en-US"/>
            <a:t> </a:t>
          </a:r>
          <a:r>
            <a:rPr lang="en-US" err="1"/>
            <a:t>cấp</a:t>
          </a:r>
          <a:endParaRPr lang="en-US"/>
        </a:p>
      </dgm:t>
    </dgm:pt>
    <dgm:pt modelId="{FBD65C96-3C67-4AD0-8A69-8277A2A0D689}" type="parTrans" cxnId="{A5340758-03E5-40DD-9A40-5E780D39CE65}">
      <dgm:prSet/>
      <dgm:spPr/>
      <dgm:t>
        <a:bodyPr/>
        <a:lstStyle/>
        <a:p>
          <a:endParaRPr lang="en-US"/>
        </a:p>
      </dgm:t>
    </dgm:pt>
    <dgm:pt modelId="{DE1913CD-6D4F-448C-978A-42B4ECFED76E}" type="sibTrans" cxnId="{A5340758-03E5-40DD-9A40-5E780D39CE65}">
      <dgm:prSet/>
      <dgm:spPr/>
      <dgm:t>
        <a:bodyPr/>
        <a:lstStyle/>
        <a:p>
          <a:endParaRPr lang="en-US"/>
        </a:p>
      </dgm:t>
    </dgm:pt>
    <dgm:pt modelId="{4D8F1CE2-CCBA-46A8-9024-D54A7BB3A121}">
      <dgm:prSet phldrT="[Text]"/>
      <dgm:spPr/>
      <dgm:t>
        <a:bodyPr/>
        <a:lstStyle/>
        <a:p>
          <a:r>
            <a:rPr lang="en-US"/>
            <a:t>STEMI</a:t>
          </a:r>
        </a:p>
      </dgm:t>
    </dgm:pt>
    <dgm:pt modelId="{F2C30F18-3F8D-48DF-96CE-397780A77614}" type="parTrans" cxnId="{BD0B5641-D2C7-477D-BB3B-9798E31C085C}">
      <dgm:prSet/>
      <dgm:spPr/>
      <dgm:t>
        <a:bodyPr/>
        <a:lstStyle/>
        <a:p>
          <a:endParaRPr lang="en-US"/>
        </a:p>
      </dgm:t>
    </dgm:pt>
    <dgm:pt modelId="{30EE45C8-1E3B-45B2-973C-B19ADFE6E333}" type="sibTrans" cxnId="{BD0B5641-D2C7-477D-BB3B-9798E31C085C}">
      <dgm:prSet/>
      <dgm:spPr/>
      <dgm:t>
        <a:bodyPr/>
        <a:lstStyle/>
        <a:p>
          <a:endParaRPr lang="en-US"/>
        </a:p>
      </dgm:t>
    </dgm:pt>
    <dgm:pt modelId="{705CB50D-550B-459B-BE1E-8E07B7FA8F41}">
      <dgm:prSet phldrT="[Text]"/>
      <dgm:spPr/>
      <dgm:t>
        <a:bodyPr/>
        <a:lstStyle/>
        <a:p>
          <a:r>
            <a:rPr lang="en-US"/>
            <a:t>UA</a:t>
          </a:r>
        </a:p>
      </dgm:t>
    </dgm:pt>
    <dgm:pt modelId="{E06E06B0-ED16-422A-AA89-2AD97449C4DF}" type="parTrans" cxnId="{326D55AD-4EC0-463C-934C-7D64DB48454B}">
      <dgm:prSet/>
      <dgm:spPr/>
      <dgm:t>
        <a:bodyPr/>
        <a:lstStyle/>
        <a:p>
          <a:endParaRPr lang="en-US"/>
        </a:p>
      </dgm:t>
    </dgm:pt>
    <dgm:pt modelId="{38680D08-E149-40FD-9DA8-7207D2520BB9}" type="sibTrans" cxnId="{326D55AD-4EC0-463C-934C-7D64DB48454B}">
      <dgm:prSet/>
      <dgm:spPr/>
      <dgm:t>
        <a:bodyPr/>
        <a:lstStyle/>
        <a:p>
          <a:endParaRPr lang="en-US"/>
        </a:p>
      </dgm:t>
    </dgm:pt>
    <dgm:pt modelId="{0822A158-232B-4420-A522-63E444A7E911}">
      <dgm:prSet phldrT="[Text]"/>
      <dgm:spPr/>
      <dgm:t>
        <a:bodyPr/>
        <a:lstStyle/>
        <a:p>
          <a:r>
            <a:rPr lang="en-US"/>
            <a:t>Hội chứng vành mạn</a:t>
          </a:r>
        </a:p>
      </dgm:t>
    </dgm:pt>
    <dgm:pt modelId="{A89EC5B0-2D71-4172-8348-057569C9EE14}" type="parTrans" cxnId="{A9BA2848-8B60-43EB-9D51-B3F7CB373B32}">
      <dgm:prSet/>
      <dgm:spPr/>
      <dgm:t>
        <a:bodyPr/>
        <a:lstStyle/>
        <a:p>
          <a:endParaRPr lang="en-US"/>
        </a:p>
      </dgm:t>
    </dgm:pt>
    <dgm:pt modelId="{A90A081B-1AC0-4CEC-9EF5-26C8A981EF47}" type="sibTrans" cxnId="{A9BA2848-8B60-43EB-9D51-B3F7CB373B32}">
      <dgm:prSet/>
      <dgm:spPr/>
      <dgm:t>
        <a:bodyPr/>
        <a:lstStyle/>
        <a:p>
          <a:endParaRPr lang="en-US"/>
        </a:p>
      </dgm:t>
    </dgm:pt>
    <dgm:pt modelId="{2BBB1088-4616-4B5A-B9EE-6F6ACE966CA8}">
      <dgm:prSet/>
      <dgm:spPr/>
      <dgm:t>
        <a:bodyPr/>
        <a:lstStyle/>
        <a:p>
          <a:r>
            <a:rPr lang="en-US"/>
            <a:t>NSTEMI</a:t>
          </a:r>
        </a:p>
      </dgm:t>
    </dgm:pt>
    <dgm:pt modelId="{B5F51677-95AF-4650-92D8-3E7DA0243EF3}" type="parTrans" cxnId="{AE7A3003-0023-411F-B909-392A4C206D36}">
      <dgm:prSet/>
      <dgm:spPr/>
      <dgm:t>
        <a:bodyPr/>
        <a:lstStyle/>
        <a:p>
          <a:endParaRPr lang="en-US"/>
        </a:p>
      </dgm:t>
    </dgm:pt>
    <dgm:pt modelId="{DB445464-8AA7-43E9-A7FA-A2F679532C2C}" type="sibTrans" cxnId="{AE7A3003-0023-411F-B909-392A4C206D36}">
      <dgm:prSet/>
      <dgm:spPr/>
      <dgm:t>
        <a:bodyPr/>
        <a:lstStyle/>
        <a:p>
          <a:endParaRPr lang="en-US"/>
        </a:p>
      </dgm:t>
    </dgm:pt>
    <dgm:pt modelId="{20D92F01-C500-4B0A-8EFA-0EA189A89325}" type="pres">
      <dgm:prSet presAssocID="{07F556FC-8960-4B7D-B826-A909AE28F4B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6F9401B-5C00-4558-8185-AC92FA815635}" type="pres">
      <dgm:prSet presAssocID="{CB7A4486-BCEA-4989-AD0D-EA7AA03EB163}" presName="root1" presStyleCnt="0"/>
      <dgm:spPr/>
    </dgm:pt>
    <dgm:pt modelId="{BB2FC2A9-6A50-4BAF-AF05-C58DF57B0685}" type="pres">
      <dgm:prSet presAssocID="{CB7A4486-BCEA-4989-AD0D-EA7AA03EB163}" presName="LevelOneTextNode" presStyleLbl="node0" presStyleIdx="0" presStyleCnt="1">
        <dgm:presLayoutVars>
          <dgm:chPref val="3"/>
        </dgm:presLayoutVars>
      </dgm:prSet>
      <dgm:spPr/>
    </dgm:pt>
    <dgm:pt modelId="{57024358-2908-4374-8658-A4F65D7FAA58}" type="pres">
      <dgm:prSet presAssocID="{CB7A4486-BCEA-4989-AD0D-EA7AA03EB163}" presName="level2hierChild" presStyleCnt="0"/>
      <dgm:spPr/>
    </dgm:pt>
    <dgm:pt modelId="{1C176A99-A30E-4A1C-82BE-37ACF67B931F}" type="pres">
      <dgm:prSet presAssocID="{FBD65C96-3C67-4AD0-8A69-8277A2A0D689}" presName="conn2-1" presStyleLbl="parChTrans1D2" presStyleIdx="0" presStyleCnt="2"/>
      <dgm:spPr/>
    </dgm:pt>
    <dgm:pt modelId="{5C140B58-4B6C-40B3-B1BF-10A226FFB7B2}" type="pres">
      <dgm:prSet presAssocID="{FBD65C96-3C67-4AD0-8A69-8277A2A0D689}" presName="connTx" presStyleLbl="parChTrans1D2" presStyleIdx="0" presStyleCnt="2"/>
      <dgm:spPr/>
    </dgm:pt>
    <dgm:pt modelId="{C31FD0EC-0B51-4D3B-AF59-1837C262CAB1}" type="pres">
      <dgm:prSet presAssocID="{18F0AE72-5FBD-46DD-97D5-1C2FC3945E1F}" presName="root2" presStyleCnt="0"/>
      <dgm:spPr/>
    </dgm:pt>
    <dgm:pt modelId="{8660D0A5-781F-4B37-8916-586FE697D930}" type="pres">
      <dgm:prSet presAssocID="{18F0AE72-5FBD-46DD-97D5-1C2FC3945E1F}" presName="LevelTwoTextNode" presStyleLbl="node2" presStyleIdx="0" presStyleCnt="2">
        <dgm:presLayoutVars>
          <dgm:chPref val="3"/>
        </dgm:presLayoutVars>
      </dgm:prSet>
      <dgm:spPr/>
    </dgm:pt>
    <dgm:pt modelId="{34BD7D86-8391-4DFF-B6F5-386443068FA7}" type="pres">
      <dgm:prSet presAssocID="{18F0AE72-5FBD-46DD-97D5-1C2FC3945E1F}" presName="level3hierChild" presStyleCnt="0"/>
      <dgm:spPr/>
    </dgm:pt>
    <dgm:pt modelId="{EF5181FA-BE61-4EE9-A7DE-C20552F89E9E}" type="pres">
      <dgm:prSet presAssocID="{F2C30F18-3F8D-48DF-96CE-397780A77614}" presName="conn2-1" presStyleLbl="parChTrans1D3" presStyleIdx="0" presStyleCnt="3"/>
      <dgm:spPr/>
    </dgm:pt>
    <dgm:pt modelId="{3635E3FD-39C7-43F7-A47D-44903DEF9B0B}" type="pres">
      <dgm:prSet presAssocID="{F2C30F18-3F8D-48DF-96CE-397780A77614}" presName="connTx" presStyleLbl="parChTrans1D3" presStyleIdx="0" presStyleCnt="3"/>
      <dgm:spPr/>
    </dgm:pt>
    <dgm:pt modelId="{D0B6F795-40DC-4CFF-9BC4-E0A897994856}" type="pres">
      <dgm:prSet presAssocID="{4D8F1CE2-CCBA-46A8-9024-D54A7BB3A121}" presName="root2" presStyleCnt="0"/>
      <dgm:spPr/>
    </dgm:pt>
    <dgm:pt modelId="{13B81E2C-AA59-487F-8F47-07A2059A7C8C}" type="pres">
      <dgm:prSet presAssocID="{4D8F1CE2-CCBA-46A8-9024-D54A7BB3A121}" presName="LevelTwoTextNode" presStyleLbl="node3" presStyleIdx="0" presStyleCnt="3">
        <dgm:presLayoutVars>
          <dgm:chPref val="3"/>
        </dgm:presLayoutVars>
      </dgm:prSet>
      <dgm:spPr/>
    </dgm:pt>
    <dgm:pt modelId="{612A2333-9E4E-4EA3-B9A2-080B64820476}" type="pres">
      <dgm:prSet presAssocID="{4D8F1CE2-CCBA-46A8-9024-D54A7BB3A121}" presName="level3hierChild" presStyleCnt="0"/>
      <dgm:spPr/>
    </dgm:pt>
    <dgm:pt modelId="{EB5E7986-0F6E-4B64-86CC-0B022CA61A31}" type="pres">
      <dgm:prSet presAssocID="{B5F51677-95AF-4650-92D8-3E7DA0243EF3}" presName="conn2-1" presStyleLbl="parChTrans1D3" presStyleIdx="1" presStyleCnt="3"/>
      <dgm:spPr/>
    </dgm:pt>
    <dgm:pt modelId="{FBCD58B4-0697-4DED-82B3-E44CF37D32A0}" type="pres">
      <dgm:prSet presAssocID="{B5F51677-95AF-4650-92D8-3E7DA0243EF3}" presName="connTx" presStyleLbl="parChTrans1D3" presStyleIdx="1" presStyleCnt="3"/>
      <dgm:spPr/>
    </dgm:pt>
    <dgm:pt modelId="{31502CC9-83E4-443F-9B2A-7A8ECAFAF8EF}" type="pres">
      <dgm:prSet presAssocID="{2BBB1088-4616-4B5A-B9EE-6F6ACE966CA8}" presName="root2" presStyleCnt="0"/>
      <dgm:spPr/>
    </dgm:pt>
    <dgm:pt modelId="{CEB0F309-6EAA-453D-A911-088C61F771E1}" type="pres">
      <dgm:prSet presAssocID="{2BBB1088-4616-4B5A-B9EE-6F6ACE966CA8}" presName="LevelTwoTextNode" presStyleLbl="node3" presStyleIdx="1" presStyleCnt="3">
        <dgm:presLayoutVars>
          <dgm:chPref val="3"/>
        </dgm:presLayoutVars>
      </dgm:prSet>
      <dgm:spPr/>
    </dgm:pt>
    <dgm:pt modelId="{1A448A41-EF35-47C4-8EC0-BCA3A944D94F}" type="pres">
      <dgm:prSet presAssocID="{2BBB1088-4616-4B5A-B9EE-6F6ACE966CA8}" presName="level3hierChild" presStyleCnt="0"/>
      <dgm:spPr/>
    </dgm:pt>
    <dgm:pt modelId="{AEBA6E93-26E8-4791-896A-78595197628F}" type="pres">
      <dgm:prSet presAssocID="{E06E06B0-ED16-422A-AA89-2AD97449C4DF}" presName="conn2-1" presStyleLbl="parChTrans1D3" presStyleIdx="2" presStyleCnt="3"/>
      <dgm:spPr/>
    </dgm:pt>
    <dgm:pt modelId="{409EA573-C68C-4B0E-A886-0EE62265DFFC}" type="pres">
      <dgm:prSet presAssocID="{E06E06B0-ED16-422A-AA89-2AD97449C4DF}" presName="connTx" presStyleLbl="parChTrans1D3" presStyleIdx="2" presStyleCnt="3"/>
      <dgm:spPr/>
    </dgm:pt>
    <dgm:pt modelId="{96581D8E-BC3F-44C7-BB42-5C33925386F8}" type="pres">
      <dgm:prSet presAssocID="{705CB50D-550B-459B-BE1E-8E07B7FA8F41}" presName="root2" presStyleCnt="0"/>
      <dgm:spPr/>
    </dgm:pt>
    <dgm:pt modelId="{1C141235-3CFB-4811-895E-310ED85C9DDB}" type="pres">
      <dgm:prSet presAssocID="{705CB50D-550B-459B-BE1E-8E07B7FA8F41}" presName="LevelTwoTextNode" presStyleLbl="node3" presStyleIdx="2" presStyleCnt="3">
        <dgm:presLayoutVars>
          <dgm:chPref val="3"/>
        </dgm:presLayoutVars>
      </dgm:prSet>
      <dgm:spPr/>
    </dgm:pt>
    <dgm:pt modelId="{B538E129-9464-40E5-B0B6-834FC3D7B1C3}" type="pres">
      <dgm:prSet presAssocID="{705CB50D-550B-459B-BE1E-8E07B7FA8F41}" presName="level3hierChild" presStyleCnt="0"/>
      <dgm:spPr/>
    </dgm:pt>
    <dgm:pt modelId="{2E18C911-D4FA-4D51-A2F3-1C90840A777A}" type="pres">
      <dgm:prSet presAssocID="{A89EC5B0-2D71-4172-8348-057569C9EE14}" presName="conn2-1" presStyleLbl="parChTrans1D2" presStyleIdx="1" presStyleCnt="2"/>
      <dgm:spPr/>
    </dgm:pt>
    <dgm:pt modelId="{E6E81174-77BA-4338-855E-91FD0E242281}" type="pres">
      <dgm:prSet presAssocID="{A89EC5B0-2D71-4172-8348-057569C9EE14}" presName="connTx" presStyleLbl="parChTrans1D2" presStyleIdx="1" presStyleCnt="2"/>
      <dgm:spPr/>
    </dgm:pt>
    <dgm:pt modelId="{C041EE94-9224-4C9B-8CE2-BF6E13D06660}" type="pres">
      <dgm:prSet presAssocID="{0822A158-232B-4420-A522-63E444A7E911}" presName="root2" presStyleCnt="0"/>
      <dgm:spPr/>
    </dgm:pt>
    <dgm:pt modelId="{AC1CB75C-5BC9-46BD-BEE0-58E5FA6F7EA5}" type="pres">
      <dgm:prSet presAssocID="{0822A158-232B-4420-A522-63E444A7E911}" presName="LevelTwoTextNode" presStyleLbl="node2" presStyleIdx="1" presStyleCnt="2">
        <dgm:presLayoutVars>
          <dgm:chPref val="3"/>
        </dgm:presLayoutVars>
      </dgm:prSet>
      <dgm:spPr/>
    </dgm:pt>
    <dgm:pt modelId="{5EF68B5B-532E-45BE-97E5-A9484A5601BA}" type="pres">
      <dgm:prSet presAssocID="{0822A158-232B-4420-A522-63E444A7E911}" presName="level3hierChild" presStyleCnt="0"/>
      <dgm:spPr/>
    </dgm:pt>
  </dgm:ptLst>
  <dgm:cxnLst>
    <dgm:cxn modelId="{AE7A3003-0023-411F-B909-392A4C206D36}" srcId="{18F0AE72-5FBD-46DD-97D5-1C2FC3945E1F}" destId="{2BBB1088-4616-4B5A-B9EE-6F6ACE966CA8}" srcOrd="1" destOrd="0" parTransId="{B5F51677-95AF-4650-92D8-3E7DA0243EF3}" sibTransId="{DB445464-8AA7-43E9-A7FA-A2F679532C2C}"/>
    <dgm:cxn modelId="{6A216515-53BE-4E0A-9E2C-7F65FAF201C9}" type="presOf" srcId="{B5F51677-95AF-4650-92D8-3E7DA0243EF3}" destId="{EB5E7986-0F6E-4B64-86CC-0B022CA61A31}" srcOrd="0" destOrd="0" presId="urn:microsoft.com/office/officeart/2005/8/layout/hierarchy2#1"/>
    <dgm:cxn modelId="{64483019-0A78-4649-B0C9-58C341F15985}" type="presOf" srcId="{A89EC5B0-2D71-4172-8348-057569C9EE14}" destId="{E6E81174-77BA-4338-855E-91FD0E242281}" srcOrd="1" destOrd="0" presId="urn:microsoft.com/office/officeart/2005/8/layout/hierarchy2#1"/>
    <dgm:cxn modelId="{D443AA37-983E-4730-8267-9FF8B30AF90D}" type="presOf" srcId="{705CB50D-550B-459B-BE1E-8E07B7FA8F41}" destId="{1C141235-3CFB-4811-895E-310ED85C9DDB}" srcOrd="0" destOrd="0" presId="urn:microsoft.com/office/officeart/2005/8/layout/hierarchy2#1"/>
    <dgm:cxn modelId="{BD0B5641-D2C7-477D-BB3B-9798E31C085C}" srcId="{18F0AE72-5FBD-46DD-97D5-1C2FC3945E1F}" destId="{4D8F1CE2-CCBA-46A8-9024-D54A7BB3A121}" srcOrd="0" destOrd="0" parTransId="{F2C30F18-3F8D-48DF-96CE-397780A77614}" sibTransId="{30EE45C8-1E3B-45B2-973C-B19ADFE6E333}"/>
    <dgm:cxn modelId="{DA066A44-0F6C-40AA-9C98-4939C0D1A6E6}" type="presOf" srcId="{0822A158-232B-4420-A522-63E444A7E911}" destId="{AC1CB75C-5BC9-46BD-BEE0-58E5FA6F7EA5}" srcOrd="0" destOrd="0" presId="urn:microsoft.com/office/officeart/2005/8/layout/hierarchy2#1"/>
    <dgm:cxn modelId="{1ADADC67-F0B3-4C41-8DD8-B89F69D4B667}" type="presOf" srcId="{18F0AE72-5FBD-46DD-97D5-1C2FC3945E1F}" destId="{8660D0A5-781F-4B37-8916-586FE697D930}" srcOrd="0" destOrd="0" presId="urn:microsoft.com/office/officeart/2005/8/layout/hierarchy2#1"/>
    <dgm:cxn modelId="{A9BA2848-8B60-43EB-9D51-B3F7CB373B32}" srcId="{CB7A4486-BCEA-4989-AD0D-EA7AA03EB163}" destId="{0822A158-232B-4420-A522-63E444A7E911}" srcOrd="1" destOrd="0" parTransId="{A89EC5B0-2D71-4172-8348-057569C9EE14}" sibTransId="{A90A081B-1AC0-4CEC-9EF5-26C8A981EF47}"/>
    <dgm:cxn modelId="{096FD26E-B89A-419E-83AF-A7DADEF46D17}" type="presOf" srcId="{B5F51677-95AF-4650-92D8-3E7DA0243EF3}" destId="{FBCD58B4-0697-4DED-82B3-E44CF37D32A0}" srcOrd="1" destOrd="0" presId="urn:microsoft.com/office/officeart/2005/8/layout/hierarchy2#1"/>
    <dgm:cxn modelId="{C7773351-7B74-4E42-AE71-3D221A742837}" srcId="{07F556FC-8960-4B7D-B826-A909AE28F4BC}" destId="{CB7A4486-BCEA-4989-AD0D-EA7AA03EB163}" srcOrd="0" destOrd="0" parTransId="{C2CC9574-1BFE-43D6-B7B8-D06FF2DD4888}" sibTransId="{9191E655-F4F5-4A32-A1A1-5E7B4E7F766F}"/>
    <dgm:cxn modelId="{98A65575-18AD-4445-9649-82CA2543F913}" type="presOf" srcId="{07F556FC-8960-4B7D-B826-A909AE28F4BC}" destId="{20D92F01-C500-4B0A-8EFA-0EA189A89325}" srcOrd="0" destOrd="0" presId="urn:microsoft.com/office/officeart/2005/8/layout/hierarchy2#1"/>
    <dgm:cxn modelId="{A5340758-03E5-40DD-9A40-5E780D39CE65}" srcId="{CB7A4486-BCEA-4989-AD0D-EA7AA03EB163}" destId="{18F0AE72-5FBD-46DD-97D5-1C2FC3945E1F}" srcOrd="0" destOrd="0" parTransId="{FBD65C96-3C67-4AD0-8A69-8277A2A0D689}" sibTransId="{DE1913CD-6D4F-448C-978A-42B4ECFED76E}"/>
    <dgm:cxn modelId="{97DFA99D-4550-4DE7-A0ED-5E89F4ECA4D7}" type="presOf" srcId="{F2C30F18-3F8D-48DF-96CE-397780A77614}" destId="{EF5181FA-BE61-4EE9-A7DE-C20552F89E9E}" srcOrd="0" destOrd="0" presId="urn:microsoft.com/office/officeart/2005/8/layout/hierarchy2#1"/>
    <dgm:cxn modelId="{326D55AD-4EC0-463C-934C-7D64DB48454B}" srcId="{18F0AE72-5FBD-46DD-97D5-1C2FC3945E1F}" destId="{705CB50D-550B-459B-BE1E-8E07B7FA8F41}" srcOrd="2" destOrd="0" parTransId="{E06E06B0-ED16-422A-AA89-2AD97449C4DF}" sibTransId="{38680D08-E149-40FD-9DA8-7207D2520BB9}"/>
    <dgm:cxn modelId="{F531EBAD-110F-42F5-BA3C-8F0B9CC53B86}" type="presOf" srcId="{E06E06B0-ED16-422A-AA89-2AD97449C4DF}" destId="{409EA573-C68C-4B0E-A886-0EE62265DFFC}" srcOrd="1" destOrd="0" presId="urn:microsoft.com/office/officeart/2005/8/layout/hierarchy2#1"/>
    <dgm:cxn modelId="{E7B8B3B3-B42A-4881-88F9-941DFC9D738E}" type="presOf" srcId="{FBD65C96-3C67-4AD0-8A69-8277A2A0D689}" destId="{1C176A99-A30E-4A1C-82BE-37ACF67B931F}" srcOrd="0" destOrd="0" presId="urn:microsoft.com/office/officeart/2005/8/layout/hierarchy2#1"/>
    <dgm:cxn modelId="{669EB9BB-274D-4540-ACB3-00AD9E7D4E03}" type="presOf" srcId="{2BBB1088-4616-4B5A-B9EE-6F6ACE966CA8}" destId="{CEB0F309-6EAA-453D-A911-088C61F771E1}" srcOrd="0" destOrd="0" presId="urn:microsoft.com/office/officeart/2005/8/layout/hierarchy2#1"/>
    <dgm:cxn modelId="{F2EE7BC0-6B33-43BB-8CC9-E962FFCF4868}" type="presOf" srcId="{A89EC5B0-2D71-4172-8348-057569C9EE14}" destId="{2E18C911-D4FA-4D51-A2F3-1C90840A777A}" srcOrd="0" destOrd="0" presId="urn:microsoft.com/office/officeart/2005/8/layout/hierarchy2#1"/>
    <dgm:cxn modelId="{849A2CC8-5F6C-46DC-B5AC-31DF5CB009F9}" type="presOf" srcId="{4D8F1CE2-CCBA-46A8-9024-D54A7BB3A121}" destId="{13B81E2C-AA59-487F-8F47-07A2059A7C8C}" srcOrd="0" destOrd="0" presId="urn:microsoft.com/office/officeart/2005/8/layout/hierarchy2#1"/>
    <dgm:cxn modelId="{2CDB54EE-3161-40EE-8FD0-227FD2328295}" type="presOf" srcId="{E06E06B0-ED16-422A-AA89-2AD97449C4DF}" destId="{AEBA6E93-26E8-4791-896A-78595197628F}" srcOrd="0" destOrd="0" presId="urn:microsoft.com/office/officeart/2005/8/layout/hierarchy2#1"/>
    <dgm:cxn modelId="{B57500F1-D4D7-4F4D-B1BF-EAA3BAA1FAC6}" type="presOf" srcId="{FBD65C96-3C67-4AD0-8A69-8277A2A0D689}" destId="{5C140B58-4B6C-40B3-B1BF-10A226FFB7B2}" srcOrd="1" destOrd="0" presId="urn:microsoft.com/office/officeart/2005/8/layout/hierarchy2#1"/>
    <dgm:cxn modelId="{4878A5F2-7649-425D-A3E2-A785BD1825A4}" type="presOf" srcId="{CB7A4486-BCEA-4989-AD0D-EA7AA03EB163}" destId="{BB2FC2A9-6A50-4BAF-AF05-C58DF57B0685}" srcOrd="0" destOrd="0" presId="urn:microsoft.com/office/officeart/2005/8/layout/hierarchy2#1"/>
    <dgm:cxn modelId="{AFCFE0F5-C8DC-4CE1-AF9F-C92C85C4B211}" type="presOf" srcId="{F2C30F18-3F8D-48DF-96CE-397780A77614}" destId="{3635E3FD-39C7-43F7-A47D-44903DEF9B0B}" srcOrd="1" destOrd="0" presId="urn:microsoft.com/office/officeart/2005/8/layout/hierarchy2#1"/>
    <dgm:cxn modelId="{E2F55C70-6DD9-4F15-BA32-8BB00DD8FAD7}" type="presParOf" srcId="{20D92F01-C500-4B0A-8EFA-0EA189A89325}" destId="{B6F9401B-5C00-4558-8185-AC92FA815635}" srcOrd="0" destOrd="0" presId="urn:microsoft.com/office/officeart/2005/8/layout/hierarchy2#1"/>
    <dgm:cxn modelId="{2B70246F-9E8A-4024-9045-87283054D894}" type="presParOf" srcId="{B6F9401B-5C00-4558-8185-AC92FA815635}" destId="{BB2FC2A9-6A50-4BAF-AF05-C58DF57B0685}" srcOrd="0" destOrd="0" presId="urn:microsoft.com/office/officeart/2005/8/layout/hierarchy2#1"/>
    <dgm:cxn modelId="{519812A7-EF7E-4C9C-BBE8-49CBA0EF4CDF}" type="presParOf" srcId="{B6F9401B-5C00-4558-8185-AC92FA815635}" destId="{57024358-2908-4374-8658-A4F65D7FAA58}" srcOrd="1" destOrd="0" presId="urn:microsoft.com/office/officeart/2005/8/layout/hierarchy2#1"/>
    <dgm:cxn modelId="{83BDA161-7759-44C9-B440-90872087E57E}" type="presParOf" srcId="{57024358-2908-4374-8658-A4F65D7FAA58}" destId="{1C176A99-A30E-4A1C-82BE-37ACF67B931F}" srcOrd="0" destOrd="0" presId="urn:microsoft.com/office/officeart/2005/8/layout/hierarchy2#1"/>
    <dgm:cxn modelId="{2EBEF1D8-B90B-4D43-AA68-3134755CD74B}" type="presParOf" srcId="{1C176A99-A30E-4A1C-82BE-37ACF67B931F}" destId="{5C140B58-4B6C-40B3-B1BF-10A226FFB7B2}" srcOrd="0" destOrd="0" presId="urn:microsoft.com/office/officeart/2005/8/layout/hierarchy2#1"/>
    <dgm:cxn modelId="{C2A85F69-7321-4A66-A5DF-37B26D2A0110}" type="presParOf" srcId="{57024358-2908-4374-8658-A4F65D7FAA58}" destId="{C31FD0EC-0B51-4D3B-AF59-1837C262CAB1}" srcOrd="1" destOrd="0" presId="urn:microsoft.com/office/officeart/2005/8/layout/hierarchy2#1"/>
    <dgm:cxn modelId="{C5D8B3CD-8E49-4259-AC7D-786F5786AD9F}" type="presParOf" srcId="{C31FD0EC-0B51-4D3B-AF59-1837C262CAB1}" destId="{8660D0A5-781F-4B37-8916-586FE697D930}" srcOrd="0" destOrd="0" presId="urn:microsoft.com/office/officeart/2005/8/layout/hierarchy2#1"/>
    <dgm:cxn modelId="{A0C8B622-F40E-4711-B888-0E30FA1C7637}" type="presParOf" srcId="{C31FD0EC-0B51-4D3B-AF59-1837C262CAB1}" destId="{34BD7D86-8391-4DFF-B6F5-386443068FA7}" srcOrd="1" destOrd="0" presId="urn:microsoft.com/office/officeart/2005/8/layout/hierarchy2#1"/>
    <dgm:cxn modelId="{83144002-4635-41CE-B4F3-00686E482042}" type="presParOf" srcId="{34BD7D86-8391-4DFF-B6F5-386443068FA7}" destId="{EF5181FA-BE61-4EE9-A7DE-C20552F89E9E}" srcOrd="0" destOrd="0" presId="urn:microsoft.com/office/officeart/2005/8/layout/hierarchy2#1"/>
    <dgm:cxn modelId="{B69B88A5-FF6F-4210-8542-5F9E233DDF91}" type="presParOf" srcId="{EF5181FA-BE61-4EE9-A7DE-C20552F89E9E}" destId="{3635E3FD-39C7-43F7-A47D-44903DEF9B0B}" srcOrd="0" destOrd="0" presId="urn:microsoft.com/office/officeart/2005/8/layout/hierarchy2#1"/>
    <dgm:cxn modelId="{5F08D045-ACB9-48B4-9390-D19AAFD460A9}" type="presParOf" srcId="{34BD7D86-8391-4DFF-B6F5-386443068FA7}" destId="{D0B6F795-40DC-4CFF-9BC4-E0A897994856}" srcOrd="1" destOrd="0" presId="urn:microsoft.com/office/officeart/2005/8/layout/hierarchy2#1"/>
    <dgm:cxn modelId="{EE74D33E-7649-4821-86A8-8A0F08A39EFE}" type="presParOf" srcId="{D0B6F795-40DC-4CFF-9BC4-E0A897994856}" destId="{13B81E2C-AA59-487F-8F47-07A2059A7C8C}" srcOrd="0" destOrd="0" presId="urn:microsoft.com/office/officeart/2005/8/layout/hierarchy2#1"/>
    <dgm:cxn modelId="{7C81E49D-D462-4004-AF9C-3DE282DC6A31}" type="presParOf" srcId="{D0B6F795-40DC-4CFF-9BC4-E0A897994856}" destId="{612A2333-9E4E-4EA3-B9A2-080B64820476}" srcOrd="1" destOrd="0" presId="urn:microsoft.com/office/officeart/2005/8/layout/hierarchy2#1"/>
    <dgm:cxn modelId="{D3575DE4-3BA7-4F53-9866-78D5082E05D7}" type="presParOf" srcId="{34BD7D86-8391-4DFF-B6F5-386443068FA7}" destId="{EB5E7986-0F6E-4B64-86CC-0B022CA61A31}" srcOrd="2" destOrd="0" presId="urn:microsoft.com/office/officeart/2005/8/layout/hierarchy2#1"/>
    <dgm:cxn modelId="{DC559BE9-3328-40B0-B8B7-BE51142201BC}" type="presParOf" srcId="{EB5E7986-0F6E-4B64-86CC-0B022CA61A31}" destId="{FBCD58B4-0697-4DED-82B3-E44CF37D32A0}" srcOrd="0" destOrd="0" presId="urn:microsoft.com/office/officeart/2005/8/layout/hierarchy2#1"/>
    <dgm:cxn modelId="{141DD9C3-B984-4BF3-A9DD-817454E0DD98}" type="presParOf" srcId="{34BD7D86-8391-4DFF-B6F5-386443068FA7}" destId="{31502CC9-83E4-443F-9B2A-7A8ECAFAF8EF}" srcOrd="3" destOrd="0" presId="urn:microsoft.com/office/officeart/2005/8/layout/hierarchy2#1"/>
    <dgm:cxn modelId="{2105B4E1-6299-4B5D-9073-54F6D268C237}" type="presParOf" srcId="{31502CC9-83E4-443F-9B2A-7A8ECAFAF8EF}" destId="{CEB0F309-6EAA-453D-A911-088C61F771E1}" srcOrd="0" destOrd="0" presId="urn:microsoft.com/office/officeart/2005/8/layout/hierarchy2#1"/>
    <dgm:cxn modelId="{F1C636D8-00C6-4A0C-82DB-141F7FD9713B}" type="presParOf" srcId="{31502CC9-83E4-443F-9B2A-7A8ECAFAF8EF}" destId="{1A448A41-EF35-47C4-8EC0-BCA3A944D94F}" srcOrd="1" destOrd="0" presId="urn:microsoft.com/office/officeart/2005/8/layout/hierarchy2#1"/>
    <dgm:cxn modelId="{2FCB69B3-75EC-4CEC-860F-BFCA8C058A6D}" type="presParOf" srcId="{34BD7D86-8391-4DFF-B6F5-386443068FA7}" destId="{AEBA6E93-26E8-4791-896A-78595197628F}" srcOrd="4" destOrd="0" presId="urn:microsoft.com/office/officeart/2005/8/layout/hierarchy2#1"/>
    <dgm:cxn modelId="{50FEFCE5-647E-440F-8FDB-3F695E37C011}" type="presParOf" srcId="{AEBA6E93-26E8-4791-896A-78595197628F}" destId="{409EA573-C68C-4B0E-A886-0EE62265DFFC}" srcOrd="0" destOrd="0" presId="urn:microsoft.com/office/officeart/2005/8/layout/hierarchy2#1"/>
    <dgm:cxn modelId="{8DF9A5F5-FA5C-4CFB-8A1D-F3F177B68F3C}" type="presParOf" srcId="{34BD7D86-8391-4DFF-B6F5-386443068FA7}" destId="{96581D8E-BC3F-44C7-BB42-5C33925386F8}" srcOrd="5" destOrd="0" presId="urn:microsoft.com/office/officeart/2005/8/layout/hierarchy2#1"/>
    <dgm:cxn modelId="{CBF89B0B-2FA5-4DEB-9E01-06C6BD96B8B3}" type="presParOf" srcId="{96581D8E-BC3F-44C7-BB42-5C33925386F8}" destId="{1C141235-3CFB-4811-895E-310ED85C9DDB}" srcOrd="0" destOrd="0" presId="urn:microsoft.com/office/officeart/2005/8/layout/hierarchy2#1"/>
    <dgm:cxn modelId="{46421D23-689E-4DEF-B6FB-2B6FA30988EF}" type="presParOf" srcId="{96581D8E-BC3F-44C7-BB42-5C33925386F8}" destId="{B538E129-9464-40E5-B0B6-834FC3D7B1C3}" srcOrd="1" destOrd="0" presId="urn:microsoft.com/office/officeart/2005/8/layout/hierarchy2#1"/>
    <dgm:cxn modelId="{B2EE67F4-9C61-4753-900F-F38ACF10067F}" type="presParOf" srcId="{57024358-2908-4374-8658-A4F65D7FAA58}" destId="{2E18C911-D4FA-4D51-A2F3-1C90840A777A}" srcOrd="2" destOrd="0" presId="urn:microsoft.com/office/officeart/2005/8/layout/hierarchy2#1"/>
    <dgm:cxn modelId="{E35D2C60-2D2E-49E7-BE90-12C9A0452548}" type="presParOf" srcId="{2E18C911-D4FA-4D51-A2F3-1C90840A777A}" destId="{E6E81174-77BA-4338-855E-91FD0E242281}" srcOrd="0" destOrd="0" presId="urn:microsoft.com/office/officeart/2005/8/layout/hierarchy2#1"/>
    <dgm:cxn modelId="{17C2BE24-A4E3-4CA4-A750-A12E1E0759FE}" type="presParOf" srcId="{57024358-2908-4374-8658-A4F65D7FAA58}" destId="{C041EE94-9224-4C9B-8CE2-BF6E13D06660}" srcOrd="3" destOrd="0" presId="urn:microsoft.com/office/officeart/2005/8/layout/hierarchy2#1"/>
    <dgm:cxn modelId="{70A239AD-E0D9-413E-BCE7-2318C0D82C19}" type="presParOf" srcId="{C041EE94-9224-4C9B-8CE2-BF6E13D06660}" destId="{AC1CB75C-5BC9-46BD-BEE0-58E5FA6F7EA5}" srcOrd="0" destOrd="0" presId="urn:microsoft.com/office/officeart/2005/8/layout/hierarchy2#1"/>
    <dgm:cxn modelId="{29E51FCF-28BD-4474-8BAA-10C2E560D6BB}" type="presParOf" srcId="{C041EE94-9224-4C9B-8CE2-BF6E13D06660}" destId="{5EF68B5B-532E-45BE-97E5-A9484A5601BA}" srcOrd="1" destOrd="0" presId="urn:microsoft.com/office/officeart/2005/8/layout/hierarchy2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2FC2A9-6A50-4BAF-AF05-C58DF57B0685}">
      <dsp:nvSpPr>
        <dsp:cNvPr id="0" name=""/>
        <dsp:cNvSpPr/>
      </dsp:nvSpPr>
      <dsp:spPr>
        <a:xfrm>
          <a:off x="684" y="2338123"/>
          <a:ext cx="2405955" cy="12029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err="1"/>
            <a:t>Bệnh</a:t>
          </a:r>
          <a:br>
            <a:rPr lang="en-US" sz="3800" kern="1200"/>
          </a:br>
          <a:r>
            <a:rPr lang="en-US" sz="3800" kern="1200"/>
            <a:t> </a:t>
          </a:r>
          <a:r>
            <a:rPr lang="en-US" sz="3800" kern="1200" err="1"/>
            <a:t>mạch</a:t>
          </a:r>
          <a:r>
            <a:rPr lang="en-US" sz="3800" kern="1200"/>
            <a:t> </a:t>
          </a:r>
          <a:r>
            <a:rPr lang="en-US" sz="3800" kern="1200" err="1"/>
            <a:t>vành</a:t>
          </a:r>
          <a:endParaRPr lang="en-US" sz="3800" kern="1200"/>
        </a:p>
      </dsp:txBody>
      <dsp:txXfrm>
        <a:off x="35918" y="2373357"/>
        <a:ext cx="2335487" cy="1132509"/>
      </dsp:txXfrm>
    </dsp:sp>
    <dsp:sp modelId="{1C176A99-A30E-4A1C-82BE-37ACF67B931F}">
      <dsp:nvSpPr>
        <dsp:cNvPr id="0" name=""/>
        <dsp:cNvSpPr/>
      </dsp:nvSpPr>
      <dsp:spPr>
        <a:xfrm rot="19457599">
          <a:off x="2295242" y="2569674"/>
          <a:ext cx="1185177" cy="48164"/>
        </a:xfrm>
        <a:custGeom>
          <a:avLst/>
          <a:gdLst/>
          <a:ahLst/>
          <a:cxnLst/>
          <a:rect l="0" t="0" r="0" b="0"/>
          <a:pathLst>
            <a:path>
              <a:moveTo>
                <a:pt x="0" y="24082"/>
              </a:moveTo>
              <a:lnTo>
                <a:pt x="1185177" y="2408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58201" y="2564126"/>
        <a:ext cx="59258" cy="59258"/>
      </dsp:txXfrm>
    </dsp:sp>
    <dsp:sp modelId="{8660D0A5-781F-4B37-8916-586FE697D930}">
      <dsp:nvSpPr>
        <dsp:cNvPr id="0" name=""/>
        <dsp:cNvSpPr/>
      </dsp:nvSpPr>
      <dsp:spPr>
        <a:xfrm>
          <a:off x="3369022" y="1646411"/>
          <a:ext cx="2405955" cy="12029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err="1"/>
            <a:t>Hội</a:t>
          </a:r>
          <a:r>
            <a:rPr lang="en-US" sz="3800" kern="1200"/>
            <a:t> </a:t>
          </a:r>
          <a:r>
            <a:rPr lang="en-US" sz="3800" kern="1200" err="1"/>
            <a:t>chứng</a:t>
          </a:r>
          <a:r>
            <a:rPr lang="en-US" sz="3800" kern="1200"/>
            <a:t> </a:t>
          </a:r>
          <a:r>
            <a:rPr lang="en-US" sz="3800" kern="1200" err="1"/>
            <a:t>vành</a:t>
          </a:r>
          <a:r>
            <a:rPr lang="en-US" sz="3800" kern="1200"/>
            <a:t> </a:t>
          </a:r>
          <a:r>
            <a:rPr lang="en-US" sz="3800" kern="1200" err="1"/>
            <a:t>cấp</a:t>
          </a:r>
          <a:endParaRPr lang="en-US" sz="3800" kern="1200"/>
        </a:p>
      </dsp:txBody>
      <dsp:txXfrm>
        <a:off x="3404256" y="1681645"/>
        <a:ext cx="2335487" cy="1132509"/>
      </dsp:txXfrm>
    </dsp:sp>
    <dsp:sp modelId="{EF5181FA-BE61-4EE9-A7DE-C20552F89E9E}">
      <dsp:nvSpPr>
        <dsp:cNvPr id="0" name=""/>
        <dsp:cNvSpPr/>
      </dsp:nvSpPr>
      <dsp:spPr>
        <a:xfrm rot="18289469">
          <a:off x="5413547" y="1532105"/>
          <a:ext cx="1685242" cy="48164"/>
        </a:xfrm>
        <a:custGeom>
          <a:avLst/>
          <a:gdLst/>
          <a:ahLst/>
          <a:cxnLst/>
          <a:rect l="0" t="0" r="0" b="0"/>
          <a:pathLst>
            <a:path>
              <a:moveTo>
                <a:pt x="0" y="24082"/>
              </a:moveTo>
              <a:lnTo>
                <a:pt x="1685242" y="240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6214037" y="1514056"/>
        <a:ext cx="84262" cy="84262"/>
      </dsp:txXfrm>
    </dsp:sp>
    <dsp:sp modelId="{13B81E2C-AA59-487F-8F47-07A2059A7C8C}">
      <dsp:nvSpPr>
        <dsp:cNvPr id="0" name=""/>
        <dsp:cNvSpPr/>
      </dsp:nvSpPr>
      <dsp:spPr>
        <a:xfrm>
          <a:off x="6737359" y="262986"/>
          <a:ext cx="2405955" cy="12029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STEMI</a:t>
          </a:r>
        </a:p>
      </dsp:txBody>
      <dsp:txXfrm>
        <a:off x="6772593" y="298220"/>
        <a:ext cx="2335487" cy="1132509"/>
      </dsp:txXfrm>
    </dsp:sp>
    <dsp:sp modelId="{EB5E7986-0F6E-4B64-86CC-0B022CA61A31}">
      <dsp:nvSpPr>
        <dsp:cNvPr id="0" name=""/>
        <dsp:cNvSpPr/>
      </dsp:nvSpPr>
      <dsp:spPr>
        <a:xfrm>
          <a:off x="5774977" y="2223817"/>
          <a:ext cx="962382" cy="48164"/>
        </a:xfrm>
        <a:custGeom>
          <a:avLst/>
          <a:gdLst/>
          <a:ahLst/>
          <a:cxnLst/>
          <a:rect l="0" t="0" r="0" b="0"/>
          <a:pathLst>
            <a:path>
              <a:moveTo>
                <a:pt x="0" y="24082"/>
              </a:moveTo>
              <a:lnTo>
                <a:pt x="962382" y="240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32109" y="2223840"/>
        <a:ext cx="48119" cy="48119"/>
      </dsp:txXfrm>
    </dsp:sp>
    <dsp:sp modelId="{CEB0F309-6EAA-453D-A911-088C61F771E1}">
      <dsp:nvSpPr>
        <dsp:cNvPr id="0" name=""/>
        <dsp:cNvSpPr/>
      </dsp:nvSpPr>
      <dsp:spPr>
        <a:xfrm>
          <a:off x="6737359" y="1646411"/>
          <a:ext cx="2405955" cy="12029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NSTEMI</a:t>
          </a:r>
        </a:p>
      </dsp:txBody>
      <dsp:txXfrm>
        <a:off x="6772593" y="1681645"/>
        <a:ext cx="2335487" cy="1132509"/>
      </dsp:txXfrm>
    </dsp:sp>
    <dsp:sp modelId="{AEBA6E93-26E8-4791-896A-78595197628F}">
      <dsp:nvSpPr>
        <dsp:cNvPr id="0" name=""/>
        <dsp:cNvSpPr/>
      </dsp:nvSpPr>
      <dsp:spPr>
        <a:xfrm rot="3310531">
          <a:off x="5413547" y="2915530"/>
          <a:ext cx="1685242" cy="48164"/>
        </a:xfrm>
        <a:custGeom>
          <a:avLst/>
          <a:gdLst/>
          <a:ahLst/>
          <a:cxnLst/>
          <a:rect l="0" t="0" r="0" b="0"/>
          <a:pathLst>
            <a:path>
              <a:moveTo>
                <a:pt x="0" y="24082"/>
              </a:moveTo>
              <a:lnTo>
                <a:pt x="1685242" y="240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6214037" y="2897481"/>
        <a:ext cx="84262" cy="84262"/>
      </dsp:txXfrm>
    </dsp:sp>
    <dsp:sp modelId="{1C141235-3CFB-4811-895E-310ED85C9DDB}">
      <dsp:nvSpPr>
        <dsp:cNvPr id="0" name=""/>
        <dsp:cNvSpPr/>
      </dsp:nvSpPr>
      <dsp:spPr>
        <a:xfrm>
          <a:off x="6737359" y="3029835"/>
          <a:ext cx="2405955" cy="12029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UA</a:t>
          </a:r>
        </a:p>
      </dsp:txBody>
      <dsp:txXfrm>
        <a:off x="6772593" y="3065069"/>
        <a:ext cx="2335487" cy="1132509"/>
      </dsp:txXfrm>
    </dsp:sp>
    <dsp:sp modelId="{2E18C911-D4FA-4D51-A2F3-1C90840A777A}">
      <dsp:nvSpPr>
        <dsp:cNvPr id="0" name=""/>
        <dsp:cNvSpPr/>
      </dsp:nvSpPr>
      <dsp:spPr>
        <a:xfrm rot="2142401">
          <a:off x="2295242" y="3261386"/>
          <a:ext cx="1185177" cy="48164"/>
        </a:xfrm>
        <a:custGeom>
          <a:avLst/>
          <a:gdLst/>
          <a:ahLst/>
          <a:cxnLst/>
          <a:rect l="0" t="0" r="0" b="0"/>
          <a:pathLst>
            <a:path>
              <a:moveTo>
                <a:pt x="0" y="24082"/>
              </a:moveTo>
              <a:lnTo>
                <a:pt x="1185177" y="2408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58201" y="3255838"/>
        <a:ext cx="59258" cy="59258"/>
      </dsp:txXfrm>
    </dsp:sp>
    <dsp:sp modelId="{AC1CB75C-5BC9-46BD-BEE0-58E5FA6F7EA5}">
      <dsp:nvSpPr>
        <dsp:cNvPr id="0" name=""/>
        <dsp:cNvSpPr/>
      </dsp:nvSpPr>
      <dsp:spPr>
        <a:xfrm>
          <a:off x="3369022" y="3029835"/>
          <a:ext cx="2405955" cy="12029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Hội chứng vành mạn</a:t>
          </a:r>
        </a:p>
      </dsp:txBody>
      <dsp:txXfrm>
        <a:off x="3404256" y="3065069"/>
        <a:ext cx="2335487" cy="11325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#1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endSty" val="noArr"/>
                        <dgm:param type="begPts" val="midR"/>
                        <dgm:param type="endPts" val="midL"/>
                      </dgm:alg>
                    </dgm:if>
                    <dgm:else name="Name14">
                      <dgm:alg type="conn">
                        <dgm:param type="dim" val="1D"/>
                        <dgm:param type="endSty" val="noArr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530270-C125-46E5-9B25-26C6E8FAF96C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0CF382-3A29-48A9-8103-2821C04CC3E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73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CF382-3A29-48A9-8103-2821C04CC3EB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2D12-AB87-4BAB-B969-A7729F449081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04096-6039-4CE4-BB76-08B4A019AB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2D12-AB87-4BAB-B969-A7729F449081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04096-6039-4CE4-BB76-08B4A019AB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2D12-AB87-4BAB-B969-A7729F449081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04096-6039-4CE4-BB76-08B4A019AB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2D12-AB87-4BAB-B969-A7729F449081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04096-6039-4CE4-BB76-08B4A019AB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2D12-AB87-4BAB-B969-A7729F449081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04096-6039-4CE4-BB76-08B4A019AB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2D12-AB87-4BAB-B969-A7729F449081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04096-6039-4CE4-BB76-08B4A019AB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2D12-AB87-4BAB-B969-A7729F449081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04096-6039-4CE4-BB76-08B4A019AB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2D12-AB87-4BAB-B969-A7729F449081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04096-6039-4CE4-BB76-08B4A019AB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2D12-AB87-4BAB-B969-A7729F449081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04096-6039-4CE4-BB76-08B4A019AB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2D12-AB87-4BAB-B969-A7729F449081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04096-6039-4CE4-BB76-08B4A019AB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2D12-AB87-4BAB-B969-A7729F449081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04096-6039-4CE4-BB76-08B4A019AB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F2D12-AB87-4BAB-B969-A7729F449081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04096-6039-4CE4-BB76-08B4A019AB1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TÌNH HUỐNG LÂM SÀNG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BN nam, 65 tuổi, nhập viện vì đau ngực sau xư</a:t>
            </a:r>
            <a:r>
              <a:rPr lang="vi-VN">
                <a:solidFill>
                  <a:schemeClr val="bg1"/>
                </a:solidFill>
              </a:rPr>
              <a:t>ơ</a:t>
            </a:r>
            <a:r>
              <a:rPr lang="en-US">
                <a:solidFill>
                  <a:schemeClr val="bg1"/>
                </a:solidFill>
              </a:rPr>
              <a:t>ng ức kiểu bóp nghẹt G5, vã mồ hôi, khó thở</a:t>
            </a:r>
          </a:p>
          <a:p>
            <a:r>
              <a:rPr lang="en-US">
                <a:solidFill>
                  <a:schemeClr val="bg1"/>
                </a:solidFill>
              </a:rPr>
              <a:t>Tiền căn: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bg1"/>
                </a:solidFill>
              </a:rPr>
              <a:t>Hút thuốc lá 30 gói-năm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bg1"/>
                </a:solidFill>
              </a:rPr>
              <a:t>Tăng huyết áp 15 năm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bg1"/>
                </a:solidFill>
              </a:rPr>
              <a:t>Đái tháo đ</a:t>
            </a:r>
            <a:r>
              <a:rPr lang="vi-VN">
                <a:solidFill>
                  <a:schemeClr val="bg1"/>
                </a:solidFill>
              </a:rPr>
              <a:t>ư</a:t>
            </a:r>
            <a:r>
              <a:rPr lang="en-US">
                <a:solidFill>
                  <a:schemeClr val="bg1"/>
                </a:solidFill>
              </a:rPr>
              <a:t>ờng 2 + tăng lipid máu 5 năm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>
                <a:solidFill>
                  <a:srgbClr val="FFFF00"/>
                </a:solidFill>
                <a:latin typeface="Arial Narrow" panose="020B0606020202030204" pitchFamily="34" charset="0"/>
              </a:rPr>
              <a:t>SINH BỆNH HỌC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36637"/>
            <a:ext cx="8229600" cy="45259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Nhồi máu cơ tim: hoại tử cơ tim do thiếu máu cục bộ kéo dài 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 tăng Troponin, CK-MB</a:t>
            </a:r>
          </a:p>
          <a:p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Sau nhồi máu: tái cấu trúc cơ tim (remodelling)  suy tim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733800"/>
            <a:ext cx="4297768" cy="309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 descr="Káº¿t quáº£ hÃ¬nh áº£nh cho ventricular  remodel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759200"/>
            <a:ext cx="4648200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5105400" cy="4525963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Bệnh cảnh NMCT cấp đã được mô tả trong thư tịch cổ Ebers papyrus (1534 BC)</a:t>
            </a:r>
          </a:p>
          <a:p>
            <a:pPr marL="0" indent="0">
              <a:buNone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872" y="357187"/>
            <a:ext cx="4038419" cy="4672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4800" y="5244405"/>
            <a:ext cx="8610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solidFill>
                  <a:srgbClr val="FFC000"/>
                </a:solidFill>
                <a:latin typeface="+mj-lt"/>
                <a:cs typeface="Mongolian Baiti" panose="03000500000000000000" pitchFamily="66" charset="0"/>
              </a:rPr>
              <a:t>If you find a man with chest pain and a clenched fist over his chest, the death is coming….</a:t>
            </a:r>
          </a:p>
          <a:p>
            <a:endParaRPr lang="en-US" sz="2800" i="1">
              <a:solidFill>
                <a:srgbClr val="FFC000"/>
              </a:solidFill>
              <a:latin typeface="+mj-lt"/>
              <a:cs typeface="Mongolian Baiti" panose="03000500000000000000" pitchFamily="66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  <a:latin typeface="Arial Narrow" panose="020B0606020202030204" pitchFamily="34" charset="0"/>
              </a:rPr>
              <a:t>TRIỆU CHỨNG LÂM SÀNG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00200"/>
            <a:ext cx="32766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3733800" y="1600200"/>
            <a:ext cx="4495800" cy="63731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>
                <a:latin typeface="Arial" panose="020B0604020202020204" pitchFamily="34" charset="0"/>
              </a:rPr>
              <a:t>Bệnh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nhân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có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yếu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tố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nguy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cơ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tim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mạch</a:t>
            </a:r>
            <a:endParaRPr lang="en-US">
              <a:latin typeface="Arial" panose="020B0604020202020204" pitchFamily="34" charset="0"/>
            </a:endParaRPr>
          </a:p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733800" y="2400302"/>
            <a:ext cx="4495800" cy="121919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dk1"/>
                </a:solidFill>
                <a:latin typeface="Arial" panose="020B0604020202020204" pitchFamily="34" charset="0"/>
              </a:rPr>
              <a:t>Đau</a:t>
            </a:r>
            <a:r>
              <a:rPr lang="en-US">
                <a:solidFill>
                  <a:schemeClr val="dk1"/>
                </a:solidFill>
                <a:latin typeface="Arial" panose="020B0604020202020204" pitchFamily="34" charset="0"/>
              </a:rPr>
              <a:t> </a:t>
            </a:r>
            <a:r>
              <a:rPr lang="en-US" err="1">
                <a:solidFill>
                  <a:schemeClr val="dk1"/>
                </a:solidFill>
                <a:latin typeface="Arial" panose="020B0604020202020204" pitchFamily="34" charset="0"/>
              </a:rPr>
              <a:t>sau</a:t>
            </a:r>
            <a:r>
              <a:rPr lang="en-US">
                <a:solidFill>
                  <a:schemeClr val="dk1"/>
                </a:solidFill>
                <a:latin typeface="Arial" panose="020B0604020202020204" pitchFamily="34" charset="0"/>
              </a:rPr>
              <a:t> </a:t>
            </a:r>
            <a:r>
              <a:rPr lang="en-US" err="1">
                <a:solidFill>
                  <a:schemeClr val="dk1"/>
                </a:solidFill>
                <a:latin typeface="Arial" panose="020B0604020202020204" pitchFamily="34" charset="0"/>
              </a:rPr>
              <a:t>xương</a:t>
            </a:r>
            <a:r>
              <a:rPr lang="en-US">
                <a:solidFill>
                  <a:schemeClr val="dk1"/>
                </a:solidFill>
                <a:latin typeface="Arial" panose="020B0604020202020204" pitchFamily="34" charset="0"/>
              </a:rPr>
              <a:t> ức, ngực trái</a:t>
            </a:r>
          </a:p>
          <a:p>
            <a:pPr algn="ctr"/>
            <a:r>
              <a:rPr lang="en-US" err="1">
                <a:solidFill>
                  <a:schemeClr val="dk1"/>
                </a:solidFill>
                <a:latin typeface="Arial" panose="020B0604020202020204" pitchFamily="34" charset="0"/>
              </a:rPr>
              <a:t>Lan</a:t>
            </a:r>
            <a:r>
              <a:rPr lang="en-US">
                <a:solidFill>
                  <a:schemeClr val="dk1"/>
                </a:solidFill>
                <a:latin typeface="Arial" panose="020B0604020202020204" pitchFamily="34" charset="0"/>
              </a:rPr>
              <a:t> </a:t>
            </a:r>
            <a:r>
              <a:rPr lang="en-US" err="1">
                <a:solidFill>
                  <a:schemeClr val="dk1"/>
                </a:solidFill>
                <a:latin typeface="Arial" panose="020B0604020202020204" pitchFamily="34" charset="0"/>
              </a:rPr>
              <a:t>cổ</a:t>
            </a:r>
            <a:r>
              <a:rPr lang="en-US">
                <a:solidFill>
                  <a:schemeClr val="dk1"/>
                </a:solidFill>
                <a:latin typeface="Arial" panose="020B0604020202020204" pitchFamily="34" charset="0"/>
              </a:rPr>
              <a:t>, </a:t>
            </a:r>
            <a:r>
              <a:rPr lang="en-US" err="1">
                <a:solidFill>
                  <a:schemeClr val="dk1"/>
                </a:solidFill>
                <a:latin typeface="Arial" panose="020B0604020202020204" pitchFamily="34" charset="0"/>
              </a:rPr>
              <a:t>hàm</a:t>
            </a:r>
            <a:r>
              <a:rPr lang="en-US">
                <a:solidFill>
                  <a:schemeClr val="dk1"/>
                </a:solidFill>
                <a:latin typeface="Arial" panose="020B0604020202020204" pitchFamily="34" charset="0"/>
              </a:rPr>
              <a:t> </a:t>
            </a:r>
            <a:r>
              <a:rPr lang="en-US" err="1">
                <a:solidFill>
                  <a:schemeClr val="dk1"/>
                </a:solidFill>
                <a:latin typeface="Arial" panose="020B0604020202020204" pitchFamily="34" charset="0"/>
              </a:rPr>
              <a:t>dưới</a:t>
            </a:r>
            <a:r>
              <a:rPr lang="en-US">
                <a:solidFill>
                  <a:schemeClr val="dk1"/>
                </a:solidFill>
                <a:latin typeface="Arial" panose="020B0604020202020204" pitchFamily="34" charset="0"/>
              </a:rPr>
              <a:t>, </a:t>
            </a:r>
            <a:r>
              <a:rPr lang="en-US" err="1">
                <a:solidFill>
                  <a:schemeClr val="dk1"/>
                </a:solidFill>
                <a:latin typeface="Arial" panose="020B0604020202020204" pitchFamily="34" charset="0"/>
              </a:rPr>
              <a:t>mặt</a:t>
            </a:r>
            <a:r>
              <a:rPr lang="en-US">
                <a:solidFill>
                  <a:schemeClr val="dk1"/>
                </a:solidFill>
                <a:latin typeface="Arial" panose="020B0604020202020204" pitchFamily="34" charset="0"/>
              </a:rPr>
              <a:t> </a:t>
            </a:r>
            <a:r>
              <a:rPr lang="en-US" err="1">
                <a:solidFill>
                  <a:schemeClr val="dk1"/>
                </a:solidFill>
                <a:latin typeface="Arial" panose="020B0604020202020204" pitchFamily="34" charset="0"/>
              </a:rPr>
              <a:t>trong</a:t>
            </a:r>
            <a:r>
              <a:rPr lang="en-US">
                <a:solidFill>
                  <a:schemeClr val="dk1"/>
                </a:solidFill>
                <a:latin typeface="Arial" panose="020B0604020202020204" pitchFamily="34" charset="0"/>
              </a:rPr>
              <a:t> </a:t>
            </a:r>
            <a:r>
              <a:rPr lang="en-US" err="1">
                <a:solidFill>
                  <a:schemeClr val="dk1"/>
                </a:solidFill>
                <a:latin typeface="Arial" panose="020B0604020202020204" pitchFamily="34" charset="0"/>
              </a:rPr>
              <a:t>cánh</a:t>
            </a:r>
            <a:r>
              <a:rPr lang="en-US">
                <a:solidFill>
                  <a:schemeClr val="dk1"/>
                </a:solidFill>
                <a:latin typeface="Arial" panose="020B0604020202020204" pitchFamily="34" charset="0"/>
              </a:rPr>
              <a:t> </a:t>
            </a:r>
            <a:r>
              <a:rPr lang="en-US" err="1">
                <a:solidFill>
                  <a:schemeClr val="dk1"/>
                </a:solidFill>
                <a:latin typeface="Arial" panose="020B0604020202020204" pitchFamily="34" charset="0"/>
              </a:rPr>
              <a:t>tay</a:t>
            </a:r>
            <a:r>
              <a:rPr lang="en-US">
                <a:solidFill>
                  <a:schemeClr val="dk1"/>
                </a:solidFill>
                <a:latin typeface="Arial" panose="020B0604020202020204" pitchFamily="34" charset="0"/>
              </a:rPr>
              <a:t> </a:t>
            </a:r>
            <a:r>
              <a:rPr lang="en-US" err="1">
                <a:solidFill>
                  <a:schemeClr val="dk1"/>
                </a:solidFill>
                <a:latin typeface="Arial" panose="020B0604020202020204" pitchFamily="34" charset="0"/>
              </a:rPr>
              <a:t>trái</a:t>
            </a:r>
            <a:r>
              <a:rPr lang="en-US">
                <a:solidFill>
                  <a:schemeClr val="dk1"/>
                </a:solidFill>
                <a:latin typeface="Arial" panose="020B0604020202020204" pitchFamily="34" charset="0"/>
              </a:rPr>
              <a:t>, </a:t>
            </a:r>
            <a:r>
              <a:rPr lang="en-US" err="1">
                <a:solidFill>
                  <a:schemeClr val="dk1"/>
                </a:solidFill>
                <a:latin typeface="Arial" panose="020B0604020202020204" pitchFamily="34" charset="0"/>
              </a:rPr>
              <a:t>đến</a:t>
            </a:r>
            <a:r>
              <a:rPr lang="en-US">
                <a:solidFill>
                  <a:schemeClr val="dk1"/>
                </a:solidFill>
                <a:latin typeface="Arial" panose="020B0604020202020204" pitchFamily="34" charset="0"/>
              </a:rPr>
              <a:t> </a:t>
            </a:r>
            <a:r>
              <a:rPr lang="en-US" err="1">
                <a:solidFill>
                  <a:schemeClr val="dk1"/>
                </a:solidFill>
                <a:latin typeface="Arial" panose="020B0604020202020204" pitchFamily="34" charset="0"/>
              </a:rPr>
              <a:t>ngón</a:t>
            </a:r>
            <a:r>
              <a:rPr lang="en-US">
                <a:solidFill>
                  <a:schemeClr val="dk1"/>
                </a:solidFill>
                <a:latin typeface="Arial" panose="020B0604020202020204" pitchFamily="34" charset="0"/>
              </a:rPr>
              <a:t> 4-5 </a:t>
            </a:r>
            <a:r>
              <a:rPr lang="en-US" err="1">
                <a:solidFill>
                  <a:schemeClr val="dk1"/>
                </a:solidFill>
                <a:latin typeface="Arial" panose="020B0604020202020204" pitchFamily="34" charset="0"/>
              </a:rPr>
              <a:t>tay</a:t>
            </a:r>
            <a:r>
              <a:rPr lang="en-US">
                <a:solidFill>
                  <a:schemeClr val="dk1"/>
                </a:solidFill>
                <a:latin typeface="Arial" panose="020B0604020202020204" pitchFamily="34" charset="0"/>
              </a:rPr>
              <a:t> </a:t>
            </a:r>
            <a:r>
              <a:rPr lang="en-US" err="1">
                <a:solidFill>
                  <a:schemeClr val="dk1"/>
                </a:solidFill>
                <a:latin typeface="Arial" panose="020B0604020202020204" pitchFamily="34" charset="0"/>
              </a:rPr>
              <a:t>trái</a:t>
            </a:r>
            <a:r>
              <a:rPr lang="en-US">
                <a:solidFill>
                  <a:schemeClr val="dk1"/>
                </a:solidFill>
                <a:latin typeface="Arial" panose="020B0604020202020204" pitchFamily="34" charset="0"/>
              </a:rPr>
              <a:t>, </a:t>
            </a:r>
            <a:r>
              <a:rPr lang="en-US" err="1">
                <a:solidFill>
                  <a:schemeClr val="dk1"/>
                </a:solidFill>
                <a:latin typeface="Arial" panose="020B0604020202020204" pitchFamily="34" charset="0"/>
              </a:rPr>
              <a:t>mặt</a:t>
            </a:r>
            <a:r>
              <a:rPr lang="en-US">
                <a:solidFill>
                  <a:schemeClr val="dk1"/>
                </a:solidFill>
                <a:latin typeface="Arial" panose="020B0604020202020204" pitchFamily="34" charset="0"/>
              </a:rPr>
              <a:t> </a:t>
            </a:r>
            <a:r>
              <a:rPr lang="en-US" err="1">
                <a:solidFill>
                  <a:schemeClr val="dk1"/>
                </a:solidFill>
                <a:latin typeface="Arial" panose="020B0604020202020204" pitchFamily="34" charset="0"/>
              </a:rPr>
              <a:t>trong</a:t>
            </a:r>
            <a:r>
              <a:rPr lang="en-US">
                <a:solidFill>
                  <a:schemeClr val="dk1"/>
                </a:solidFill>
                <a:latin typeface="Arial" panose="020B0604020202020204" pitchFamily="34" charset="0"/>
              </a:rPr>
              <a:t> </a:t>
            </a:r>
            <a:r>
              <a:rPr lang="en-US" err="1">
                <a:solidFill>
                  <a:schemeClr val="dk1"/>
                </a:solidFill>
                <a:latin typeface="Arial" panose="020B0604020202020204" pitchFamily="34" charset="0"/>
              </a:rPr>
              <a:t>cánh</a:t>
            </a:r>
            <a:r>
              <a:rPr lang="en-US">
                <a:solidFill>
                  <a:schemeClr val="dk1"/>
                </a:solidFill>
                <a:latin typeface="Arial" panose="020B0604020202020204" pitchFamily="34" charset="0"/>
              </a:rPr>
              <a:t> </a:t>
            </a:r>
            <a:r>
              <a:rPr lang="en-US" err="1">
                <a:solidFill>
                  <a:schemeClr val="dk1"/>
                </a:solidFill>
                <a:latin typeface="Arial" panose="020B0604020202020204" pitchFamily="34" charset="0"/>
              </a:rPr>
              <a:t>tay</a:t>
            </a:r>
            <a:r>
              <a:rPr lang="en-US">
                <a:solidFill>
                  <a:schemeClr val="dk1"/>
                </a:solidFill>
                <a:latin typeface="Arial" panose="020B0604020202020204" pitchFamily="34" charset="0"/>
              </a:rPr>
              <a:t> </a:t>
            </a:r>
            <a:r>
              <a:rPr lang="en-US" err="1">
                <a:solidFill>
                  <a:schemeClr val="dk1"/>
                </a:solidFill>
                <a:latin typeface="Arial" panose="020B0604020202020204" pitchFamily="34" charset="0"/>
              </a:rPr>
              <a:t>phải</a:t>
            </a:r>
            <a:r>
              <a:rPr lang="en-US">
                <a:solidFill>
                  <a:schemeClr val="dk1"/>
                </a:solidFill>
                <a:latin typeface="Arial" panose="020B0604020202020204" pitchFamily="34" charset="0"/>
              </a:rPr>
              <a:t>, </a:t>
            </a:r>
            <a:r>
              <a:rPr lang="en-US" err="1">
                <a:solidFill>
                  <a:schemeClr val="dk1"/>
                </a:solidFill>
                <a:latin typeface="Arial" panose="020B0604020202020204" pitchFamily="34" charset="0"/>
              </a:rPr>
              <a:t>thượng</a:t>
            </a:r>
            <a:r>
              <a:rPr lang="en-US">
                <a:solidFill>
                  <a:schemeClr val="dk1"/>
                </a:solidFill>
                <a:latin typeface="Arial" panose="020B0604020202020204" pitchFamily="34" charset="0"/>
              </a:rPr>
              <a:t> </a:t>
            </a:r>
            <a:r>
              <a:rPr lang="en-US" err="1">
                <a:solidFill>
                  <a:schemeClr val="dk1"/>
                </a:solidFill>
                <a:latin typeface="Arial" panose="020B0604020202020204" pitchFamily="34" charset="0"/>
              </a:rPr>
              <a:t>vị</a:t>
            </a:r>
            <a:endParaRPr lang="en-US">
              <a:solidFill>
                <a:schemeClr val="dk1"/>
              </a:solidFill>
              <a:latin typeface="Arial" panose="020B060402020202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713018" y="3761510"/>
            <a:ext cx="4495800" cy="60959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dk1"/>
                </a:solidFill>
                <a:latin typeface="Arial" panose="020B0604020202020204" pitchFamily="34" charset="0"/>
              </a:rPr>
              <a:t>Cảm</a:t>
            </a:r>
            <a:r>
              <a:rPr lang="en-US">
                <a:solidFill>
                  <a:schemeClr val="dk1"/>
                </a:solidFill>
                <a:latin typeface="Arial" panose="020B0604020202020204" pitchFamily="34" charset="0"/>
              </a:rPr>
              <a:t> giác</a:t>
            </a:r>
            <a:r>
              <a:rPr lang="en-US">
                <a:latin typeface="Arial" panose="020B0604020202020204" pitchFamily="34" charset="0"/>
              </a:rPr>
              <a:t>:</a:t>
            </a:r>
            <a:r>
              <a:rPr lang="en-US">
                <a:solidFill>
                  <a:schemeClr val="dk1"/>
                </a:solidFill>
                <a:latin typeface="Arial" panose="020B0604020202020204" pitchFamily="34" charset="0"/>
              </a:rPr>
              <a:t> đè nặng, </a:t>
            </a:r>
            <a:r>
              <a:rPr lang="en-US" err="1">
                <a:solidFill>
                  <a:schemeClr val="dk1"/>
                </a:solidFill>
                <a:latin typeface="Arial" panose="020B0604020202020204" pitchFamily="34" charset="0"/>
              </a:rPr>
              <a:t>siết</a:t>
            </a:r>
            <a:r>
              <a:rPr lang="en-US">
                <a:solidFill>
                  <a:schemeClr val="dk1"/>
                </a:solidFill>
                <a:latin typeface="Arial" panose="020B0604020202020204" pitchFamily="34" charset="0"/>
              </a:rPr>
              <a:t> chặt, bóp nghẹt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678382" y="4523510"/>
            <a:ext cx="4495800" cy="60959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dk1"/>
                </a:solidFill>
                <a:latin typeface="Arial" panose="020B0604020202020204" pitchFamily="34" charset="0"/>
              </a:rPr>
              <a:t>Triệu chứng đi kèm: khó </a:t>
            </a:r>
            <a:r>
              <a:rPr lang="en-US" err="1">
                <a:solidFill>
                  <a:schemeClr val="dk1"/>
                </a:solidFill>
                <a:latin typeface="Arial" panose="020B0604020202020204" pitchFamily="34" charset="0"/>
              </a:rPr>
              <a:t>thở</a:t>
            </a:r>
            <a:r>
              <a:rPr lang="en-US">
                <a:solidFill>
                  <a:schemeClr val="dk1"/>
                </a:solidFill>
                <a:latin typeface="Arial" panose="020B0604020202020204" pitchFamily="34" charset="0"/>
              </a:rPr>
              <a:t>, </a:t>
            </a:r>
            <a:r>
              <a:rPr lang="en-US" err="1">
                <a:solidFill>
                  <a:schemeClr val="dk1"/>
                </a:solidFill>
                <a:latin typeface="Arial" panose="020B0604020202020204" pitchFamily="34" charset="0"/>
              </a:rPr>
              <a:t>buồn</a:t>
            </a:r>
            <a:r>
              <a:rPr lang="en-US">
                <a:solidFill>
                  <a:schemeClr val="dk1"/>
                </a:solidFill>
                <a:latin typeface="Arial" panose="020B0604020202020204" pitchFamily="34" charset="0"/>
              </a:rPr>
              <a:t> </a:t>
            </a:r>
            <a:r>
              <a:rPr lang="en-US" err="1">
                <a:solidFill>
                  <a:schemeClr val="dk1"/>
                </a:solidFill>
                <a:latin typeface="Arial" panose="020B0604020202020204" pitchFamily="34" charset="0"/>
              </a:rPr>
              <a:t>nôn</a:t>
            </a:r>
            <a:r>
              <a:rPr lang="en-US">
                <a:solidFill>
                  <a:schemeClr val="dk1"/>
                </a:solidFill>
                <a:latin typeface="Arial" panose="020B0604020202020204" pitchFamily="34" charset="0"/>
              </a:rPr>
              <a:t>, </a:t>
            </a:r>
            <a:r>
              <a:rPr lang="en-US" err="1">
                <a:solidFill>
                  <a:schemeClr val="dk1"/>
                </a:solidFill>
                <a:latin typeface="Arial" panose="020B0604020202020204" pitchFamily="34" charset="0"/>
              </a:rPr>
              <a:t>vã</a:t>
            </a:r>
            <a:r>
              <a:rPr lang="en-US">
                <a:solidFill>
                  <a:schemeClr val="dk1"/>
                </a:solidFill>
                <a:latin typeface="Arial" panose="020B0604020202020204" pitchFamily="34" charset="0"/>
              </a:rPr>
              <a:t> </a:t>
            </a:r>
            <a:r>
              <a:rPr lang="en-US" err="1">
                <a:solidFill>
                  <a:schemeClr val="dk1"/>
                </a:solidFill>
                <a:latin typeface="Arial" panose="020B0604020202020204" pitchFamily="34" charset="0"/>
              </a:rPr>
              <a:t>mồ</a:t>
            </a:r>
            <a:r>
              <a:rPr lang="en-US">
                <a:solidFill>
                  <a:schemeClr val="dk1"/>
                </a:solidFill>
                <a:latin typeface="Arial" panose="020B0604020202020204" pitchFamily="34" charset="0"/>
              </a:rPr>
              <a:t> </a:t>
            </a:r>
            <a:r>
              <a:rPr lang="en-US" err="1">
                <a:solidFill>
                  <a:schemeClr val="dk1"/>
                </a:solidFill>
                <a:latin typeface="Arial" panose="020B0604020202020204" pitchFamily="34" charset="0"/>
              </a:rPr>
              <a:t>hôi</a:t>
            </a:r>
            <a:endParaRPr lang="en-US">
              <a:solidFill>
                <a:schemeClr val="dk1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58200" y="640080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rial" panose="020B0604020202020204" pitchFamily="34" charset="0"/>
              </a:rPr>
              <a:t>23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59436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C000"/>
                </a:solidFill>
              </a:rPr>
              <a:t>Levine’s sign</a:t>
            </a:r>
          </a:p>
        </p:txBody>
      </p:sp>
      <p:sp>
        <p:nvSpPr>
          <p:cNvPr id="11" name="Round Diagonal Corner Rectangle 10"/>
          <p:cNvSpPr/>
          <p:nvPr/>
        </p:nvSpPr>
        <p:spPr>
          <a:xfrm>
            <a:off x="3581400" y="5410200"/>
            <a:ext cx="5410200" cy="1447800"/>
          </a:xfrm>
          <a:prstGeom prst="round2Diag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Đau sau xương ức + kéo dài &gt;30ph + vã mồ hôi </a:t>
            </a:r>
            <a:r>
              <a:rPr lang="en-US" sz="2000">
                <a:sym typeface="Wingdings" panose="05000000000000000000" pitchFamily="2" charset="2"/>
              </a:rPr>
              <a:t> gợi ý rất mạnh đến NMCT</a:t>
            </a:r>
          </a:p>
          <a:p>
            <a:pPr algn="ctr"/>
            <a:r>
              <a:rPr lang="en-US" sz="1600" i="1">
                <a:sym typeface="Wingdings" panose="05000000000000000000" pitchFamily="2" charset="2"/>
              </a:rPr>
              <a:t>(Harrison’s Pricnciples of Internal Medicine)</a:t>
            </a:r>
            <a:endParaRPr lang="en-US" sz="1600" i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2400" y="1600200"/>
            <a:ext cx="5791200" cy="1447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324600" y="60198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rgbClr val="FFC000"/>
                </a:solidFill>
              </a:rPr>
              <a:t>ESC Guideline for STEMI (2017)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706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HỘI CHỨNG VÀNH CẤP</a:t>
            </a:r>
          </a:p>
        </p:txBody>
      </p:sp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" y="838200"/>
            <a:ext cx="3633788" cy="253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3" descr="Davies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691" y="838200"/>
            <a:ext cx="3030538" cy="253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2"/>
          <p:cNvGrpSpPr/>
          <p:nvPr/>
        </p:nvGrpSpPr>
        <p:grpSpPr bwMode="auto">
          <a:xfrm>
            <a:off x="5923829" y="3429000"/>
            <a:ext cx="2570162" cy="1905000"/>
            <a:chOff x="174" y="1632"/>
            <a:chExt cx="1959" cy="1566"/>
          </a:xfrm>
        </p:grpSpPr>
        <p:sp>
          <p:nvSpPr>
            <p:cNvPr id="7" name="Rectangle 3"/>
            <p:cNvSpPr>
              <a:spLocks noChangeArrowheads="1"/>
            </p:cNvSpPr>
            <p:nvPr/>
          </p:nvSpPr>
          <p:spPr bwMode="auto">
            <a:xfrm>
              <a:off x="312" y="1645"/>
              <a:ext cx="1658" cy="1491"/>
            </a:xfrm>
            <a:prstGeom prst="rect">
              <a:avLst/>
            </a:prstGeom>
            <a:solidFill>
              <a:srgbClr val="00297A"/>
            </a:solidFill>
            <a:ln w="28575">
              <a:solidFill>
                <a:srgbClr val="00FFFF"/>
              </a:solidFill>
              <a:miter lim="800000"/>
            </a:ln>
          </p:spPr>
          <p:txBody>
            <a:bodyPr wrap="none" anchor="ctr"/>
            <a:lstStyle/>
            <a:p>
              <a:endParaRPr lang="fr-FR">
                <a:solidFill>
                  <a:srgbClr val="000066"/>
                </a:solidFill>
              </a:endParaRPr>
            </a:p>
          </p:txBody>
        </p:sp>
        <p:sp>
          <p:nvSpPr>
            <p:cNvPr id="8" name="Line 4"/>
            <p:cNvSpPr>
              <a:spLocks noChangeShapeType="1"/>
            </p:cNvSpPr>
            <p:nvPr/>
          </p:nvSpPr>
          <p:spPr bwMode="auto">
            <a:xfrm>
              <a:off x="336" y="2480"/>
              <a:ext cx="16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pic>
          <p:nvPicPr>
            <p:cNvPr id="9" name="Picture 5" descr="EKG 1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" y="1632"/>
              <a:ext cx="1959" cy="1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oup 6"/>
          <p:cNvGrpSpPr/>
          <p:nvPr/>
        </p:nvGrpSpPr>
        <p:grpSpPr bwMode="auto">
          <a:xfrm>
            <a:off x="2284413" y="3457575"/>
            <a:ext cx="2413000" cy="1828800"/>
            <a:chOff x="2418" y="1640"/>
            <a:chExt cx="1998" cy="1528"/>
          </a:xfrm>
        </p:grpSpPr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2526" y="1640"/>
              <a:ext cx="1658" cy="1528"/>
            </a:xfrm>
            <a:prstGeom prst="rect">
              <a:avLst/>
            </a:prstGeom>
            <a:solidFill>
              <a:srgbClr val="00297A"/>
            </a:solidFill>
            <a:ln w="28575">
              <a:solidFill>
                <a:srgbClr val="00FFFF"/>
              </a:solidFill>
              <a:miter lim="800000"/>
            </a:ln>
          </p:spPr>
          <p:txBody>
            <a:bodyPr wrap="none" anchor="ctr"/>
            <a:lstStyle/>
            <a:p>
              <a:endParaRPr lang="fr-FR">
                <a:solidFill>
                  <a:srgbClr val="000066"/>
                </a:solidFill>
              </a:endParaRPr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>
              <a:off x="2544" y="2485"/>
              <a:ext cx="1632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3" name="AutoShape 9"/>
            <p:cNvSpPr>
              <a:spLocks noChangeArrowheads="1"/>
            </p:cNvSpPr>
            <p:nvPr/>
          </p:nvSpPr>
          <p:spPr bwMode="auto">
            <a:xfrm>
              <a:off x="3456" y="2136"/>
              <a:ext cx="304" cy="499"/>
            </a:xfrm>
            <a:prstGeom prst="downArrow">
              <a:avLst>
                <a:gd name="adj1" fmla="val 50000"/>
                <a:gd name="adj2" fmla="val 91670"/>
              </a:avLst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endParaRPr lang="fr-FR">
                <a:solidFill>
                  <a:srgbClr val="000066"/>
                </a:solidFill>
              </a:endParaRPr>
            </a:p>
          </p:txBody>
        </p:sp>
        <p:pic>
          <p:nvPicPr>
            <p:cNvPr id="14" name="Picture 10" descr="EKG 2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" y="1737"/>
              <a:ext cx="1998" cy="1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Group 11"/>
          <p:cNvGrpSpPr/>
          <p:nvPr/>
        </p:nvGrpSpPr>
        <p:grpSpPr bwMode="auto">
          <a:xfrm>
            <a:off x="427038" y="3451225"/>
            <a:ext cx="1878012" cy="1824038"/>
            <a:chOff x="4358" y="1632"/>
            <a:chExt cx="1658" cy="1536"/>
          </a:xfrm>
        </p:grpSpPr>
        <p:sp>
          <p:nvSpPr>
            <p:cNvPr id="16" name="Rectangle 12"/>
            <p:cNvSpPr>
              <a:spLocks noChangeArrowheads="1"/>
            </p:cNvSpPr>
            <p:nvPr/>
          </p:nvSpPr>
          <p:spPr bwMode="auto">
            <a:xfrm>
              <a:off x="4358" y="1632"/>
              <a:ext cx="1658" cy="1536"/>
            </a:xfrm>
            <a:prstGeom prst="rect">
              <a:avLst/>
            </a:prstGeom>
            <a:solidFill>
              <a:srgbClr val="00297A"/>
            </a:solidFill>
            <a:ln w="28575">
              <a:solidFill>
                <a:srgbClr val="00FFFF"/>
              </a:solidFill>
              <a:miter lim="800000"/>
            </a:ln>
          </p:spPr>
          <p:txBody>
            <a:bodyPr wrap="none" anchor="ctr"/>
            <a:lstStyle/>
            <a:p>
              <a:endParaRPr lang="fr-FR">
                <a:solidFill>
                  <a:srgbClr val="000066"/>
                </a:solidFill>
              </a:endParaRPr>
            </a:p>
          </p:txBody>
        </p:sp>
        <p:sp>
          <p:nvSpPr>
            <p:cNvPr id="17" name="Line 13"/>
            <p:cNvSpPr>
              <a:spLocks noChangeShapeType="1"/>
            </p:cNvSpPr>
            <p:nvPr/>
          </p:nvSpPr>
          <p:spPr bwMode="auto">
            <a:xfrm>
              <a:off x="4374" y="2483"/>
              <a:ext cx="16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pic>
          <p:nvPicPr>
            <p:cNvPr id="18" name="Picture 14" descr="NEW 2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4" y="1824"/>
              <a:ext cx="1632" cy="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AutoShape 15"/>
            <p:cNvSpPr>
              <a:spLocks noChangeArrowheads="1"/>
            </p:cNvSpPr>
            <p:nvPr/>
          </p:nvSpPr>
          <p:spPr bwMode="auto">
            <a:xfrm>
              <a:off x="5574" y="2235"/>
              <a:ext cx="336" cy="363"/>
            </a:xfrm>
            <a:prstGeom prst="curvedLeftArrow">
              <a:avLst>
                <a:gd name="adj1" fmla="val 34286"/>
                <a:gd name="adj2" fmla="val 68568"/>
                <a:gd name="adj3" fmla="val 25898"/>
              </a:avLst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fr-FR">
                <a:solidFill>
                  <a:srgbClr val="000066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6200" y="5380672"/>
            <a:ext cx="5181600" cy="89255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vi-VN" u="none">
                <a:solidFill>
                  <a:srgbClr val="FFC000"/>
                </a:solidFill>
              </a:rPr>
              <a:t>Tắc không hoàn toàn ĐMV: </a:t>
            </a:r>
          </a:p>
          <a:p>
            <a:pPr marL="342900" indent="-342900">
              <a:buFontTx/>
              <a:buChar char="-"/>
              <a:defRPr/>
            </a:pPr>
            <a:r>
              <a:rPr lang="vi-VN" sz="1700" u="none">
                <a:solidFill>
                  <a:schemeClr val="bg1"/>
                </a:solidFill>
              </a:rPr>
              <a:t>ĐTN không ổn định (Troponin không tăng)</a:t>
            </a:r>
          </a:p>
          <a:p>
            <a:pPr marL="342900" indent="-342900">
              <a:buFontTx/>
              <a:buChar char="-"/>
              <a:defRPr/>
            </a:pPr>
            <a:r>
              <a:rPr lang="vi-VN" sz="1700" u="none">
                <a:solidFill>
                  <a:schemeClr val="bg1"/>
                </a:solidFill>
              </a:rPr>
              <a:t>NMCT cấp không </a:t>
            </a:r>
            <a:r>
              <a:rPr lang="vi-VN" sz="1700">
                <a:solidFill>
                  <a:schemeClr val="bg1"/>
                </a:solidFill>
              </a:rPr>
              <a:t>ST </a:t>
            </a:r>
            <a:r>
              <a:rPr lang="vi-VN" sz="1700" u="none">
                <a:solidFill>
                  <a:schemeClr val="bg1"/>
                </a:solidFill>
              </a:rPr>
              <a:t>chênh lên (Troponin tăng)</a:t>
            </a:r>
            <a:endParaRPr lang="en-US" sz="1700" u="none">
              <a:solidFill>
                <a:schemeClr val="bg1"/>
              </a:solidFill>
            </a:endParaRPr>
          </a:p>
        </p:txBody>
      </p:sp>
      <p:sp>
        <p:nvSpPr>
          <p:cNvPr id="21" name="TextBox 22"/>
          <p:cNvSpPr txBox="1">
            <a:spLocks noChangeArrowheads="1"/>
          </p:cNvSpPr>
          <p:nvPr/>
        </p:nvSpPr>
        <p:spPr bwMode="auto">
          <a:xfrm>
            <a:off x="5613400" y="5406072"/>
            <a:ext cx="3302000" cy="923330"/>
          </a:xfrm>
          <a:prstGeom prst="rect">
            <a:avLst/>
          </a:prstGeom>
          <a:noFill/>
          <a:ln w="9525">
            <a:solidFill>
              <a:schemeClr val="accent6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200" u="sng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200" u="sng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200" u="sng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200" u="sng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200" u="sng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u="sng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u="sng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u="sng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u="sng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sz="1800" u="none">
                <a:solidFill>
                  <a:srgbClr val="FFC000"/>
                </a:solidFill>
              </a:rPr>
              <a:t>Tắc hoàn toàn ĐMV: </a:t>
            </a:r>
          </a:p>
          <a:p>
            <a:pPr eaLnBrk="1" hangingPunct="1"/>
            <a:r>
              <a:rPr lang="en-US" sz="1800" u="none">
                <a:solidFill>
                  <a:schemeClr val="bg1"/>
                </a:solidFill>
              </a:rPr>
              <a:t> </a:t>
            </a:r>
            <a:r>
              <a:rPr lang="vi-VN" sz="1700" u="none">
                <a:solidFill>
                  <a:schemeClr val="bg1"/>
                </a:solidFill>
              </a:rPr>
              <a:t>NMCT cấp ST chênh </a:t>
            </a:r>
            <a:r>
              <a:rPr lang="en-US" sz="1700" u="none">
                <a:solidFill>
                  <a:schemeClr val="bg1"/>
                </a:solidFill>
              </a:rPr>
              <a:t> </a:t>
            </a:r>
            <a:r>
              <a:rPr lang="vi-VN" sz="1700" u="none">
                <a:solidFill>
                  <a:schemeClr val="bg1"/>
                </a:solidFill>
              </a:rPr>
              <a:t>lên </a:t>
            </a:r>
            <a:r>
              <a:rPr lang="en-US" sz="1700" u="none">
                <a:solidFill>
                  <a:schemeClr val="bg1"/>
                </a:solidFill>
              </a:rPr>
              <a:t>  </a:t>
            </a:r>
            <a:r>
              <a:rPr lang="vi-VN" sz="1700" u="none">
                <a:solidFill>
                  <a:schemeClr val="bg1"/>
                </a:solidFill>
              </a:rPr>
              <a:t>(Troponin tăng)</a:t>
            </a:r>
            <a:endParaRPr lang="en-US" sz="1700" u="none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 chế gây ST chênh lên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798637"/>
            <a:ext cx="4362450" cy="4525963"/>
          </a:xfrm>
        </p:spPr>
        <p:txBody>
          <a:bodyPr>
            <a:normAutofit lnSpcReduction="10000"/>
          </a:bodyPr>
          <a:lstStyle/>
          <a:p>
            <a:r>
              <a:rPr lang="en-US">
                <a:solidFill>
                  <a:schemeClr val="bg1"/>
                </a:solidFill>
              </a:rPr>
              <a:t>Bản chất của thay đổi ST là do hiện tượng vector tái cực bị kéo về vùng đang TMCB </a:t>
            </a:r>
          </a:p>
          <a:p>
            <a:r>
              <a:rPr lang="en-US">
                <a:solidFill>
                  <a:schemeClr val="bg1"/>
                </a:solidFill>
              </a:rPr>
              <a:t>NMCT xuyên thành: ST chênh lên</a:t>
            </a:r>
          </a:p>
          <a:p>
            <a:r>
              <a:rPr lang="en-US">
                <a:solidFill>
                  <a:schemeClr val="bg1"/>
                </a:solidFill>
              </a:rPr>
              <a:t>NMCT dưới nội mạc: ST chênh xuống hoặc không chênh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650" y="1829666"/>
            <a:ext cx="4324350" cy="500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>
                <a:solidFill>
                  <a:srgbClr val="FFFF00"/>
                </a:solidFill>
              </a:rPr>
              <a:t>Điện thế vùng nhồi máu</a:t>
            </a:r>
          </a:p>
        </p:txBody>
      </p:sp>
      <p:pic>
        <p:nvPicPr>
          <p:cNvPr id="7170" name="Picture 2" descr="Káº¿t quáº£ hÃ¬nh áº£nh cho myocardial infarction zo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72" y="1676401"/>
            <a:ext cx="7168528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>
                <a:solidFill>
                  <a:srgbClr val="FFFF00"/>
                </a:solidFill>
              </a:rPr>
              <a:t>Động học ECG trong NMCT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74517" y="5532437"/>
            <a:ext cx="8229600" cy="3154363"/>
          </a:xfrm>
        </p:spPr>
        <p:txBody>
          <a:bodyPr/>
          <a:lstStyle/>
          <a:p>
            <a:pPr marL="0" indent="0">
              <a:buNone/>
            </a:pPr>
            <a:r>
              <a:rPr lang="en-US" i="1">
                <a:solidFill>
                  <a:schemeClr val="accent6">
                    <a:lumMod val="60000"/>
                    <a:lumOff val="40000"/>
                  </a:schemeClr>
                </a:solidFill>
              </a:rPr>
              <a:t>Việc phân giai đoạn rất quan trọng trong chiến lược điều trị tái tưới máu!</a:t>
            </a:r>
          </a:p>
        </p:txBody>
      </p:sp>
      <p:pic>
        <p:nvPicPr>
          <p:cNvPr id="11266" name="Picture 2" descr="Káº¿t quáº£ hÃ¬nh áº£nh cho phÃ¢n vÃ¹ng nhá»i mÃ¡u cÆ¡ ti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5" y="1981200"/>
            <a:ext cx="9109365" cy="170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5800" y="4038600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C000"/>
                </a:solidFill>
              </a:rPr>
              <a:t>Sóng q bệnh lý: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>
                <a:solidFill>
                  <a:srgbClr val="FFC000"/>
                </a:solidFill>
              </a:rPr>
              <a:t>Thời gian ≥ 0.04 giây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>
                <a:solidFill>
                  <a:srgbClr val="FFC000"/>
                </a:solidFill>
              </a:rPr>
              <a:t>Độ sâu: ≥ ¼ sóng R cùng phức bộ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TÌNH HUỐNG LÂM SÀNG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Cận lâm sàng nào </a:t>
            </a:r>
            <a:r>
              <a:rPr lang="en-US" i="1">
                <a:solidFill>
                  <a:srgbClr val="FFC000"/>
                </a:solidFill>
              </a:rPr>
              <a:t>cần đ</a:t>
            </a:r>
            <a:r>
              <a:rPr lang="vi-VN" i="1">
                <a:solidFill>
                  <a:srgbClr val="FFC000"/>
                </a:solidFill>
              </a:rPr>
              <a:t>ư</a:t>
            </a:r>
            <a:r>
              <a:rPr lang="en-US" i="1">
                <a:solidFill>
                  <a:srgbClr val="FFC000"/>
                </a:solidFill>
              </a:rPr>
              <a:t>ợc thực hiện ngay</a:t>
            </a:r>
            <a:r>
              <a:rPr lang="en-US">
                <a:solidFill>
                  <a:schemeClr val="bg1"/>
                </a:solidFill>
              </a:rPr>
              <a:t> tại phòng cấp cứu?</a:t>
            </a:r>
          </a:p>
          <a:p>
            <a:endParaRPr lang="en-US">
              <a:solidFill>
                <a:schemeClr val="bg1"/>
              </a:solidFill>
            </a:endParaRPr>
          </a:p>
          <a:p>
            <a:pPr marL="914400" lvl="1" indent="-514350">
              <a:buFont typeface="+mj-lt"/>
              <a:buAutoNum type="alphaUcPeriod"/>
            </a:pPr>
            <a:r>
              <a:rPr lang="en-US" sz="3200">
                <a:solidFill>
                  <a:schemeClr val="bg1"/>
                </a:solidFill>
              </a:rPr>
              <a:t>CT ngực có cản quang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sz="3200">
                <a:solidFill>
                  <a:schemeClr val="bg1"/>
                </a:solidFill>
              </a:rPr>
              <a:t>X-quang ngực thẳng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sz="3200">
                <a:solidFill>
                  <a:schemeClr val="bg1"/>
                </a:solidFill>
              </a:rPr>
              <a:t>Điện tâm đồ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sz="3200">
                <a:solidFill>
                  <a:schemeClr val="bg1"/>
                </a:solidFill>
              </a:rPr>
              <a:t>Siêu âm tim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FFFF00"/>
                </a:solidFill>
              </a:rPr>
              <a:t>TIÊU CHUẨN CHẨN ĐOÁN ST CHÊNH LÊN</a:t>
            </a:r>
            <a:endParaRPr lang="en-US"/>
          </a:p>
        </p:txBody>
      </p:sp>
      <p:pic>
        <p:nvPicPr>
          <p:cNvPr id="3074" name="Picture 2" descr="Káº¿t quáº£ hÃ¬nh áº£nh cho j poi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25396"/>
            <a:ext cx="5205523" cy="395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Káº¿t quáº£ hÃ¬nh áº£nh cho j poin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3081" name="Picture 9" descr="C:\Users\bthu0170\Pictures\300px-Stelevatie_en.png.pagespeed.ce.Tztoam0_y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523" y="2525395"/>
            <a:ext cx="3938477" cy="3951605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763000" cy="11430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00"/>
                </a:solidFill>
              </a:rPr>
              <a:t>TIÊU CHUẨN CHẨN ĐOÁN ST CHÊNH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5105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>
                <a:solidFill>
                  <a:srgbClr val="FFC000"/>
                </a:solidFill>
              </a:rPr>
              <a:t>1. ST chênh lên</a:t>
            </a:r>
          </a:p>
          <a:p>
            <a:r>
              <a:rPr lang="en-US" sz="2800">
                <a:solidFill>
                  <a:schemeClr val="bg1"/>
                </a:solidFill>
              </a:rPr>
              <a:t>Tại V2 </a:t>
            </a:r>
            <a:r>
              <a:rPr lang="en-US" sz="2800" err="1">
                <a:solidFill>
                  <a:schemeClr val="bg1"/>
                </a:solidFill>
              </a:rPr>
              <a:t>và</a:t>
            </a:r>
            <a:r>
              <a:rPr lang="en-US" sz="2800">
                <a:solidFill>
                  <a:schemeClr val="bg1"/>
                </a:solidFill>
              </a:rPr>
              <a:t> V3: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>
                <a:solidFill>
                  <a:schemeClr val="bg1"/>
                </a:solidFill>
              </a:rPr>
              <a:t>Nam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800">
                <a:solidFill>
                  <a:schemeClr val="bg1"/>
                </a:solidFill>
              </a:rPr>
              <a:t>&lt; 40 </a:t>
            </a:r>
            <a:r>
              <a:rPr lang="en-US" sz="2800" err="1">
                <a:solidFill>
                  <a:schemeClr val="bg1"/>
                </a:solidFill>
              </a:rPr>
              <a:t>tuổi</a:t>
            </a:r>
            <a:r>
              <a:rPr lang="en-US" sz="2800">
                <a:solidFill>
                  <a:schemeClr val="bg1"/>
                </a:solidFill>
              </a:rPr>
              <a:t>: </a:t>
            </a:r>
            <a:r>
              <a:rPr lang="en-US" sz="2800">
                <a:solidFill>
                  <a:srgbClr val="FFFF00"/>
                </a:solidFill>
              </a:rPr>
              <a:t>J ≥ 2.5 mm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800">
                <a:solidFill>
                  <a:schemeClr val="bg1"/>
                </a:solidFill>
              </a:rPr>
              <a:t>≥ 40 </a:t>
            </a:r>
            <a:r>
              <a:rPr lang="en-US" sz="2800" err="1">
                <a:solidFill>
                  <a:schemeClr val="bg1"/>
                </a:solidFill>
              </a:rPr>
              <a:t>tuổi</a:t>
            </a:r>
            <a:r>
              <a:rPr lang="en-US" sz="2800">
                <a:solidFill>
                  <a:schemeClr val="bg1"/>
                </a:solidFill>
              </a:rPr>
              <a:t>: </a:t>
            </a:r>
            <a:r>
              <a:rPr lang="en-US" sz="2800">
                <a:solidFill>
                  <a:srgbClr val="FFFF00"/>
                </a:solidFill>
              </a:rPr>
              <a:t>J ≥ 2.0 mm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err="1">
                <a:solidFill>
                  <a:schemeClr val="bg1"/>
                </a:solidFill>
              </a:rPr>
              <a:t>Nữ</a:t>
            </a:r>
            <a:r>
              <a:rPr lang="en-US">
                <a:solidFill>
                  <a:schemeClr val="bg1"/>
                </a:solidFill>
              </a:rPr>
              <a:t>: </a:t>
            </a:r>
            <a:r>
              <a:rPr lang="en-US">
                <a:solidFill>
                  <a:srgbClr val="FFFF00"/>
                </a:solidFill>
              </a:rPr>
              <a:t>J ≥ 1.5 mm</a:t>
            </a:r>
          </a:p>
          <a:p>
            <a:r>
              <a:rPr lang="en-US" sz="2800" err="1">
                <a:solidFill>
                  <a:schemeClr val="bg1"/>
                </a:solidFill>
              </a:rPr>
              <a:t>Các</a:t>
            </a:r>
            <a:r>
              <a:rPr lang="en-US" sz="2800">
                <a:solidFill>
                  <a:schemeClr val="bg1"/>
                </a:solidFill>
              </a:rPr>
              <a:t> </a:t>
            </a:r>
            <a:r>
              <a:rPr lang="en-US" sz="2800" err="1">
                <a:solidFill>
                  <a:schemeClr val="bg1"/>
                </a:solidFill>
              </a:rPr>
              <a:t>chuyển</a:t>
            </a:r>
            <a:r>
              <a:rPr lang="en-US" sz="2800">
                <a:solidFill>
                  <a:schemeClr val="bg1"/>
                </a:solidFill>
              </a:rPr>
              <a:t> </a:t>
            </a:r>
            <a:r>
              <a:rPr lang="en-US" sz="2800" err="1">
                <a:solidFill>
                  <a:schemeClr val="bg1"/>
                </a:solidFill>
              </a:rPr>
              <a:t>đạo</a:t>
            </a:r>
            <a:r>
              <a:rPr lang="en-US" sz="2800">
                <a:solidFill>
                  <a:schemeClr val="bg1"/>
                </a:solidFill>
              </a:rPr>
              <a:t> khác: </a:t>
            </a:r>
            <a:r>
              <a:rPr lang="en-US" sz="2800">
                <a:solidFill>
                  <a:srgbClr val="FFFF00"/>
                </a:solidFill>
              </a:rPr>
              <a:t>J ≥ 1 mm</a:t>
            </a:r>
          </a:p>
          <a:p>
            <a:r>
              <a:rPr lang="en-US" sz="2800">
                <a:solidFill>
                  <a:schemeClr val="bg1"/>
                </a:solidFill>
              </a:rPr>
              <a:t>Tại V7, V8, V9: </a:t>
            </a:r>
            <a:r>
              <a:rPr lang="en-US" sz="2800">
                <a:solidFill>
                  <a:srgbClr val="FFFF00"/>
                </a:solidFill>
              </a:rPr>
              <a:t>J ≥ 0.5 mm</a:t>
            </a:r>
          </a:p>
          <a:p>
            <a:pPr marL="0" indent="0">
              <a:buNone/>
            </a:pPr>
            <a:r>
              <a:rPr lang="en-US" sz="2800">
                <a:solidFill>
                  <a:srgbClr val="FFC000"/>
                </a:solidFill>
              </a:rPr>
              <a:t>2. ST chênh xuống: </a:t>
            </a:r>
          </a:p>
          <a:p>
            <a:pPr marL="0" indent="0">
              <a:buNone/>
            </a:pPr>
            <a:r>
              <a:rPr lang="en-US" sz="2800">
                <a:solidFill>
                  <a:srgbClr val="FFC000"/>
                </a:solidFill>
              </a:rPr>
              <a:t>     </a:t>
            </a:r>
            <a:r>
              <a:rPr lang="en-US" sz="2800">
                <a:solidFill>
                  <a:schemeClr val="bg1"/>
                </a:solidFill>
              </a:rPr>
              <a:t>J thấp hơn đường đẳng điện </a:t>
            </a:r>
            <a:r>
              <a:rPr lang="en-US" sz="2800">
                <a:solidFill>
                  <a:srgbClr val="FFFF00"/>
                </a:solidFill>
              </a:rPr>
              <a:t>&gt; 0.5 mm</a:t>
            </a:r>
          </a:p>
          <a:p>
            <a:endParaRPr 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Các kiểu ST chênh lên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47107" y="4724400"/>
            <a:ext cx="8229600" cy="1371600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ST chênh vòm lên trên: đặc trưng nhất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6417"/>
            <a:ext cx="9123815" cy="2296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Tombstone sign</a:t>
            </a:r>
            <a:endParaRPr lang="en-US"/>
          </a:p>
        </p:txBody>
      </p:sp>
      <p:pic>
        <p:nvPicPr>
          <p:cNvPr id="1026" name="Picture 2" descr="https://www.healio.com/~/media/learningsites/learntheheart/assets/0/6/b/0/tombstone.png?h=208&amp;w=37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438400"/>
            <a:ext cx="5206509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cathlabdigest.com/sites/cathlabdigest.com/files/photos/tombston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076" y="2438400"/>
            <a:ext cx="3812986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PHÂN VÙNG NHỒI MÁU CƠ TIM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8392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i="1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Dựa</a:t>
            </a:r>
            <a:r>
              <a:rPr lang="en-US" sz="3000" i="1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000" i="1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vào</a:t>
            </a:r>
            <a:r>
              <a:rPr lang="en-US" sz="3000" i="1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000" i="1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chuyển</a:t>
            </a:r>
            <a:r>
              <a:rPr lang="en-US" sz="3000" i="1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000" i="1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đạo</a:t>
            </a:r>
            <a:r>
              <a:rPr lang="en-US" sz="3000" i="1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000" i="1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có</a:t>
            </a:r>
            <a:r>
              <a:rPr lang="en-US" sz="3000" i="1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000" i="1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sóng</a:t>
            </a:r>
            <a:r>
              <a:rPr lang="en-US" sz="3000" i="1">
                <a:solidFill>
                  <a:schemeClr val="accent6">
                    <a:lumMod val="60000"/>
                    <a:lumOff val="40000"/>
                  </a:schemeClr>
                </a:solidFill>
              </a:rPr>
              <a:t> Q </a:t>
            </a:r>
            <a:r>
              <a:rPr lang="en-US" sz="3000" i="1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và</a:t>
            </a:r>
            <a:r>
              <a:rPr lang="en-US" sz="3000" i="1">
                <a:solidFill>
                  <a:schemeClr val="accent6">
                    <a:lumMod val="60000"/>
                    <a:lumOff val="40000"/>
                  </a:schemeClr>
                </a:solidFill>
              </a:rPr>
              <a:t>/</a:t>
            </a:r>
            <a:r>
              <a:rPr lang="en-US" sz="3000" i="1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hoặc</a:t>
            </a:r>
            <a:r>
              <a:rPr lang="en-US" sz="3000" i="1">
                <a:solidFill>
                  <a:schemeClr val="accent6">
                    <a:lumMod val="60000"/>
                    <a:lumOff val="40000"/>
                  </a:schemeClr>
                </a:solidFill>
              </a:rPr>
              <a:t> ST </a:t>
            </a:r>
            <a:r>
              <a:rPr lang="en-US" sz="3000" i="1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chênh</a:t>
            </a:r>
            <a:r>
              <a:rPr lang="en-US" sz="3000" i="1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000" i="1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lên</a:t>
            </a:r>
            <a:endParaRPr lang="en-US" sz="3000" i="1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066800" y="1905000"/>
          <a:ext cx="7010400" cy="4898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4286">
                <a:tc>
                  <a:txBody>
                    <a:bodyPr/>
                    <a:lstStyle/>
                    <a:p>
                      <a:r>
                        <a:rPr lang="en-US" sz="2000" err="1"/>
                        <a:t>Chuyển</a:t>
                      </a:r>
                      <a:r>
                        <a:rPr lang="en-US" sz="2000"/>
                        <a:t> </a:t>
                      </a:r>
                      <a:r>
                        <a:rPr lang="en-US" sz="2000" err="1"/>
                        <a:t>đạo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err="1"/>
                        <a:t>Vùng</a:t>
                      </a:r>
                      <a:r>
                        <a:rPr lang="en-US" sz="2000" baseline="0"/>
                        <a:t> </a:t>
                      </a:r>
                      <a:r>
                        <a:rPr lang="en-US" sz="2000" baseline="0" err="1"/>
                        <a:t>nhồi</a:t>
                      </a:r>
                      <a:r>
                        <a:rPr lang="en-US" sz="2000" baseline="0"/>
                        <a:t> </a:t>
                      </a:r>
                      <a:r>
                        <a:rPr lang="en-US" sz="2000" baseline="0" err="1"/>
                        <a:t>máu</a:t>
                      </a:r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286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CC"/>
                          </a:solidFill>
                        </a:rPr>
                        <a:t>V1 – 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Trước</a:t>
                      </a:r>
                      <a:r>
                        <a:rPr lang="en-US" baseline="0"/>
                        <a:t> </a:t>
                      </a:r>
                      <a:r>
                        <a:rPr lang="en-US" baseline="0" err="1"/>
                        <a:t>vách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4286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CC"/>
                          </a:solidFill>
                        </a:rPr>
                        <a:t>V3 – 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Trước</a:t>
                      </a:r>
                      <a:r>
                        <a:rPr lang="en-US" baseline="0"/>
                        <a:t> </a:t>
                      </a:r>
                      <a:r>
                        <a:rPr lang="en-US" baseline="0" err="1"/>
                        <a:t>mỏm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4286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CC"/>
                          </a:solidFill>
                        </a:rPr>
                        <a:t>V1 – 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Trước</a:t>
                      </a:r>
                      <a:r>
                        <a:rPr lang="en-US" baseline="0"/>
                        <a:t> </a:t>
                      </a:r>
                      <a:r>
                        <a:rPr lang="en-US" baseline="0" err="1"/>
                        <a:t>vách</a:t>
                      </a:r>
                      <a:r>
                        <a:rPr lang="en-US" baseline="0"/>
                        <a:t> – </a:t>
                      </a:r>
                      <a:r>
                        <a:rPr lang="en-US" baseline="0" err="1"/>
                        <a:t>mỏm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4286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CC"/>
                          </a:solidFill>
                        </a:rPr>
                        <a:t>V5 – V6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Trước</a:t>
                      </a:r>
                      <a:r>
                        <a:rPr lang="en-US" baseline="0"/>
                        <a:t> </a:t>
                      </a:r>
                      <a:r>
                        <a:rPr lang="en-US" baseline="0" err="1"/>
                        <a:t>bên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4286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CC"/>
                          </a:solidFill>
                        </a:rPr>
                        <a:t>V1 – V5/V6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Trước</a:t>
                      </a:r>
                      <a:r>
                        <a:rPr lang="en-US" baseline="0"/>
                        <a:t> </a:t>
                      </a:r>
                      <a:r>
                        <a:rPr lang="en-US" baseline="0" err="1"/>
                        <a:t>rộng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4286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CC"/>
                          </a:solidFill>
                        </a:rPr>
                        <a:t>DI - </a:t>
                      </a:r>
                      <a:r>
                        <a:rPr lang="en-US" b="1" err="1">
                          <a:solidFill>
                            <a:srgbClr val="0000CC"/>
                          </a:solidFill>
                        </a:rPr>
                        <a:t>aVL</a:t>
                      </a:r>
                      <a:endParaRPr lang="en-US" b="1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Bên</a:t>
                      </a:r>
                      <a:r>
                        <a:rPr lang="en-US" baseline="0"/>
                        <a:t> </a:t>
                      </a:r>
                      <a:r>
                        <a:rPr lang="en-US" baseline="0" err="1"/>
                        <a:t>cao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4286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CC"/>
                          </a:solidFill>
                        </a:rPr>
                        <a:t>V7</a:t>
                      </a:r>
                      <a:r>
                        <a:rPr lang="en-US" b="1" baseline="0">
                          <a:solidFill>
                            <a:srgbClr val="0000CC"/>
                          </a:solidFill>
                        </a:rPr>
                        <a:t> – V8 – V9</a:t>
                      </a:r>
                      <a:endParaRPr lang="en-US" b="1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Sau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thực</a:t>
                      </a:r>
                      <a:r>
                        <a:rPr lang="en-US" baseline="0"/>
                        <a:t> (</a:t>
                      </a:r>
                      <a:r>
                        <a:rPr lang="en-US" baseline="0" err="1"/>
                        <a:t>thành</a:t>
                      </a:r>
                      <a:r>
                        <a:rPr lang="en-US" baseline="0"/>
                        <a:t> </a:t>
                      </a:r>
                      <a:r>
                        <a:rPr lang="en-US" baseline="0" err="1"/>
                        <a:t>sau</a:t>
                      </a:r>
                      <a:r>
                        <a:rPr lang="en-US" baseline="0"/>
                        <a:t>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4286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CC"/>
                          </a:solidFill>
                        </a:rPr>
                        <a:t>DII</a:t>
                      </a:r>
                      <a:r>
                        <a:rPr lang="en-US" b="1" baseline="0">
                          <a:solidFill>
                            <a:srgbClr val="0000CC"/>
                          </a:solidFill>
                        </a:rPr>
                        <a:t> – DIII - </a:t>
                      </a:r>
                      <a:r>
                        <a:rPr lang="en-US" b="1" baseline="0" err="1">
                          <a:solidFill>
                            <a:srgbClr val="0000CC"/>
                          </a:solidFill>
                        </a:rPr>
                        <a:t>aVF</a:t>
                      </a:r>
                      <a:endParaRPr lang="en-US" b="1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Thành</a:t>
                      </a:r>
                      <a:r>
                        <a:rPr lang="en-US" baseline="0"/>
                        <a:t> </a:t>
                      </a:r>
                      <a:r>
                        <a:rPr lang="en-US" baseline="0" err="1"/>
                        <a:t>dưới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FFFF00"/>
                </a:solidFill>
              </a:rPr>
              <a:t>R cắt cụt (Poor R Wave Progression)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41437"/>
            <a:ext cx="4038600" cy="45259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>
                <a:solidFill>
                  <a:schemeClr val="bg1"/>
                </a:solidFill>
              </a:rPr>
              <a:t>Tiêu chuẩn DePace: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C000"/>
                </a:solidFill>
              </a:rPr>
              <a:t>R/V3 &lt; R/V2</a:t>
            </a:r>
          </a:p>
          <a:p>
            <a:pPr marL="400050" lvl="1" indent="0">
              <a:buNone/>
            </a:pPr>
            <a:r>
              <a:rPr lang="en-US">
                <a:solidFill>
                  <a:schemeClr val="bg1"/>
                </a:solidFill>
              </a:rPr>
              <a:t>	</a:t>
            </a:r>
            <a:r>
              <a:rPr lang="en-US" sz="2400" i="1">
                <a:solidFill>
                  <a:schemeClr val="bg1"/>
                </a:solidFill>
              </a:rPr>
              <a:t>hoặc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C000"/>
                </a:solidFill>
              </a:rPr>
              <a:t>R/V4 &lt; R/V3</a:t>
            </a:r>
          </a:p>
          <a:p>
            <a:pPr marL="400050" lvl="1" indent="0">
              <a:buNone/>
            </a:pPr>
            <a:r>
              <a:rPr lang="en-US">
                <a:solidFill>
                  <a:schemeClr val="bg1"/>
                </a:solidFill>
              </a:rPr>
              <a:t>	</a:t>
            </a:r>
            <a:r>
              <a:rPr lang="en-US" sz="2400" i="1">
                <a:solidFill>
                  <a:schemeClr val="bg1"/>
                </a:solidFill>
              </a:rPr>
              <a:t>hoặc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C000"/>
                </a:solidFill>
              </a:rPr>
              <a:t>R/V3 ≤ 3 mm</a:t>
            </a:r>
          </a:p>
          <a:p>
            <a:pPr marL="0" indent="0">
              <a:buNone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41437"/>
            <a:ext cx="4038600" cy="45259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>
                <a:solidFill>
                  <a:schemeClr val="bg1"/>
                </a:solidFill>
              </a:rPr>
              <a:t>Gặp trong: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NMCT cấp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Sẹo NMCT cũ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Lớn thất trái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Viêm cơ tim</a:t>
            </a:r>
            <a:endParaRPr lang="en-US"/>
          </a:p>
        </p:txBody>
      </p:sp>
      <p:pic>
        <p:nvPicPr>
          <p:cNvPr id="3074" name="Picture 2" descr="https://ecgwaves.com/wp-content/uploads/2016/10/x-R-progress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300967"/>
            <a:ext cx="7162800" cy="2533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1.bp.blogspot.com/_ES0GyVWZYyw/SZb5n8kZmAI/AAAAAAAAAEE/w5U1Y0SV8f0/s1600/1528--hyperacute+T+waves+with+diffuse+ST+depression+and+STE+aV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9144000" cy="505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57150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FFC000"/>
                </a:solidFill>
              </a:rPr>
              <a:t>T cao, nhọn, đối xứng trong NMCT tối cấp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De Winter’s T Wave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10200"/>
            <a:ext cx="8229600" cy="1524000"/>
          </a:xfrm>
        </p:spPr>
        <p:txBody>
          <a:bodyPr>
            <a:normAutofit fontScale="70000" lnSpcReduction="20000"/>
          </a:bodyPr>
          <a:lstStyle/>
          <a:p>
            <a:r>
              <a:rPr lang="en-US">
                <a:solidFill>
                  <a:schemeClr val="bg1"/>
                </a:solidFill>
              </a:rPr>
              <a:t>ST chênh xuống, đi dốc lên tại V2 – V6</a:t>
            </a:r>
          </a:p>
          <a:p>
            <a:r>
              <a:rPr lang="en-US">
                <a:solidFill>
                  <a:schemeClr val="bg1"/>
                </a:solidFill>
              </a:rPr>
              <a:t>T cao, nhọn tại V2 – V6</a:t>
            </a:r>
          </a:p>
          <a:p>
            <a:r>
              <a:rPr lang="en-US">
                <a:solidFill>
                  <a:schemeClr val="bg1"/>
                </a:solidFill>
              </a:rPr>
              <a:t>ST chênh lên &gt; 0.5 mm tại aVR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 # NMCT thành trước (do tắc nhánh LAD)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26626" name="Picture 2" descr="https://i0.wp.com/lifeinthefastlane.com/wp-content/uploads/2014/04/dewinter-t-waves-1.jpg?ssl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740"/>
            <a:ext cx="9144000" cy="438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229600" cy="1143000"/>
          </a:xfrm>
        </p:spPr>
        <p:txBody>
          <a:bodyPr>
            <a:noAutofit/>
          </a:bodyPr>
          <a:lstStyle/>
          <a:p>
            <a:r>
              <a:rPr lang="en-US" sz="3000">
                <a:solidFill>
                  <a:schemeClr val="bg1"/>
                </a:solidFill>
              </a:rPr>
              <a:t>ST chênh lên: V1 – V6, DI, aVL</a:t>
            </a:r>
            <a:br>
              <a:rPr lang="en-US" sz="3000">
                <a:solidFill>
                  <a:schemeClr val="bg1"/>
                </a:solidFill>
              </a:rPr>
            </a:br>
            <a:r>
              <a:rPr lang="en-US" sz="3000">
                <a:solidFill>
                  <a:schemeClr val="bg1"/>
                </a:solidFill>
                <a:sym typeface="Wingdings" panose="05000000000000000000" pitchFamily="2" charset="2"/>
              </a:rPr>
              <a:t> NMCT vùng trước rộng, bên cao</a:t>
            </a:r>
            <a:endParaRPr lang="en-US" sz="3000">
              <a:solidFill>
                <a:schemeClr val="bg1"/>
              </a:solidFill>
            </a:endParaRPr>
          </a:p>
        </p:txBody>
      </p:sp>
      <p:pic>
        <p:nvPicPr>
          <p:cNvPr id="5122" name="Picture 2" descr="https://i1.wp.com/lifeinthefastlane.com/wp-content/uploads/2011/10/tombstones.jpg?ssl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" y="1219200"/>
            <a:ext cx="9137374" cy="403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Hình ảnh soi gương trong NMCT</a:t>
            </a:r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1523703"/>
            <a:ext cx="7328940" cy="5239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TÌNH HUỐNG LÂM SÀNG</a:t>
            </a:r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30375"/>
            <a:ext cx="9144000" cy="444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Hình ảnh soi gương trong NMCT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76200" y="1600200"/>
            <a:ext cx="5486400" cy="4525963"/>
          </a:xfrm>
        </p:spPr>
        <p:txBody>
          <a:bodyPr>
            <a:normAutofit/>
          </a:bodyPr>
          <a:lstStyle/>
          <a:p>
            <a:r>
              <a:rPr lang="en-US" sz="2700">
                <a:solidFill>
                  <a:schemeClr val="bg1"/>
                </a:solidFill>
              </a:rPr>
              <a:t>Hình ảnh ST chênh xuống tại những chuyển đạo xuyên tâm đối với chuyển đạo có ST chênh lên</a:t>
            </a:r>
          </a:p>
          <a:p>
            <a:r>
              <a:rPr lang="en-US" sz="2700">
                <a:solidFill>
                  <a:schemeClr val="bg1"/>
                </a:solidFill>
              </a:rPr>
              <a:t>Có giá trị chẩn đoán # ST chênh lên</a:t>
            </a:r>
          </a:p>
        </p:txBody>
      </p:sp>
      <p:pic>
        <p:nvPicPr>
          <p:cNvPr id="2050" name="Picture 2" descr="Ascenso del ST en II con descenso del Segmento ST especular en 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14800"/>
            <a:ext cx="5333999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410200" y="3067969"/>
          <a:ext cx="3700668" cy="37900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03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03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18301">
                <a:tc>
                  <a:txBody>
                    <a:bodyPr/>
                    <a:lstStyle/>
                    <a:p>
                      <a:r>
                        <a:rPr lang="en-US"/>
                        <a:t>Vùng</a:t>
                      </a:r>
                      <a:r>
                        <a:rPr lang="en-US" baseline="0"/>
                        <a:t> nhồi máu</a:t>
                      </a:r>
                      <a:br>
                        <a:rPr lang="en-US" baseline="0"/>
                      </a:br>
                      <a:r>
                        <a:rPr lang="en-US" baseline="0"/>
                        <a:t>(ST chênh lên)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Vùng</a:t>
                      </a:r>
                      <a:r>
                        <a:rPr lang="en-US" baseline="0"/>
                        <a:t> soi gương</a:t>
                      </a:r>
                      <a:br>
                        <a:rPr lang="en-US" baseline="0"/>
                      </a:br>
                      <a:r>
                        <a:rPr lang="en-US" baseline="0"/>
                        <a:t>(ST chênh xuống)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8665">
                <a:tc>
                  <a:txBody>
                    <a:bodyPr/>
                    <a:lstStyle/>
                    <a:p>
                      <a:r>
                        <a:rPr lang="en-US"/>
                        <a:t>Thành</a:t>
                      </a:r>
                      <a:r>
                        <a:rPr lang="en-US" baseline="0"/>
                        <a:t> trước</a:t>
                      </a:r>
                    </a:p>
                    <a:p>
                      <a:r>
                        <a:rPr lang="en-US" baseline="0"/>
                        <a:t>V1, V2, V3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Thành</a:t>
                      </a:r>
                      <a:r>
                        <a:rPr lang="en-US" baseline="0"/>
                        <a:t> dưới</a:t>
                      </a:r>
                    </a:p>
                    <a:p>
                      <a:r>
                        <a:rPr lang="en-US" baseline="0"/>
                        <a:t>DII, DIII, aVF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8665">
                <a:tc>
                  <a:txBody>
                    <a:bodyPr/>
                    <a:lstStyle/>
                    <a:p>
                      <a:r>
                        <a:rPr lang="en-US"/>
                        <a:t>Thành</a:t>
                      </a:r>
                      <a:r>
                        <a:rPr lang="en-US" baseline="0"/>
                        <a:t> bên</a:t>
                      </a:r>
                    </a:p>
                    <a:p>
                      <a:r>
                        <a:rPr lang="en-US" baseline="0"/>
                        <a:t>V5, V6, DI, aVL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Thành</a:t>
                      </a:r>
                      <a:r>
                        <a:rPr lang="en-US" baseline="0"/>
                        <a:t> dưới</a:t>
                      </a:r>
                    </a:p>
                    <a:p>
                      <a:r>
                        <a:rPr lang="en-US" baseline="0"/>
                        <a:t>DII, DIII, aVF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8665">
                <a:tc>
                  <a:txBody>
                    <a:bodyPr/>
                    <a:lstStyle/>
                    <a:p>
                      <a:r>
                        <a:rPr lang="en-US"/>
                        <a:t>Thành</a:t>
                      </a:r>
                      <a:r>
                        <a:rPr lang="en-US" baseline="0"/>
                        <a:t> sau</a:t>
                      </a:r>
                    </a:p>
                    <a:p>
                      <a:r>
                        <a:rPr lang="en-US" baseline="0"/>
                        <a:t>V7, V8, v9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Thành</a:t>
                      </a:r>
                      <a:r>
                        <a:rPr lang="en-US" baseline="0"/>
                        <a:t> trước</a:t>
                      </a:r>
                    </a:p>
                    <a:p>
                      <a:r>
                        <a:rPr lang="en-US" baseline="0"/>
                        <a:t>V1, V2, V3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Hình ảnh soi gương trong NMCT</a:t>
            </a:r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508" y="1447800"/>
            <a:ext cx="7079892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999037"/>
            <a:ext cx="8229600" cy="1325563"/>
          </a:xfrm>
        </p:spPr>
        <p:txBody>
          <a:bodyPr>
            <a:normAutofit fontScale="85000" lnSpcReduction="20000"/>
          </a:bodyPr>
          <a:lstStyle/>
          <a:p>
            <a:r>
              <a:rPr lang="en-US">
                <a:solidFill>
                  <a:schemeClr val="bg1"/>
                </a:solidFill>
              </a:rPr>
              <a:t>ST chênh lên: DI, aVL</a:t>
            </a:r>
          </a:p>
          <a:p>
            <a:r>
              <a:rPr lang="en-US">
                <a:solidFill>
                  <a:schemeClr val="bg1"/>
                </a:solidFill>
              </a:rPr>
              <a:t>Hình ảnh soi gương tại thành trước &amp; thành dưới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 NMCT vùng bên cao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8194" name="Picture 2" descr="Káº¿t quáº£ hÃ¬nh áº£nh cho lateral m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1" y="1219200"/>
            <a:ext cx="9130748" cy="339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Káº¿t quáº£ hÃ¬nh áº£nh cho true posterior m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9144000" cy="421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5181600"/>
            <a:ext cx="8229600" cy="1600200"/>
          </a:xfrm>
        </p:spPr>
        <p:txBody>
          <a:bodyPr>
            <a:normAutofit fontScale="92500" lnSpcReduction="10000"/>
          </a:bodyPr>
          <a:lstStyle/>
          <a:p>
            <a:r>
              <a:rPr lang="en-US">
                <a:solidFill>
                  <a:schemeClr val="bg1"/>
                </a:solidFill>
              </a:rPr>
              <a:t>ST chênh xuống tại V1 – V4</a:t>
            </a:r>
          </a:p>
          <a:p>
            <a:r>
              <a:rPr lang="en-US">
                <a:solidFill>
                  <a:schemeClr val="bg1"/>
                </a:solidFill>
              </a:rPr>
              <a:t>R/S &gt; 1 tại V2 – V3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 NMCT vùng sau thực  đo thêm V7, V8, V9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Káº¿t quáº£ hÃ¬nh áº£nh cho posterior  lea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" y="0"/>
            <a:ext cx="4568688" cy="284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Káº¿t quáº£ hÃ¬nh áº£nh cho posterior mi lead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8" y="2863396"/>
            <a:ext cx="9144138" cy="40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HỘI CHỨNG WELLENS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1 </a:t>
            </a:r>
            <a:r>
              <a:rPr lang="en-US" err="1">
                <a:solidFill>
                  <a:schemeClr val="bg1"/>
                </a:solidFill>
              </a:rPr>
              <a:t>bệnh</a:t>
            </a:r>
            <a:r>
              <a:rPr lang="en-US">
                <a:solidFill>
                  <a:schemeClr val="bg1"/>
                </a:solidFill>
              </a:rPr>
              <a:t> cảnh </a:t>
            </a:r>
            <a:r>
              <a:rPr lang="en-US" err="1">
                <a:solidFill>
                  <a:schemeClr val="bg1"/>
                </a:solidFill>
              </a:rPr>
              <a:t>nguy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hiểm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 can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thiệp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sớm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Do </a:t>
            </a:r>
            <a:r>
              <a:rPr lang="en-US" err="1">
                <a:solidFill>
                  <a:schemeClr val="bg1"/>
                </a:solidFill>
              </a:rPr>
              <a:t>hẹp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nặng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nhánh</a:t>
            </a:r>
            <a:r>
              <a:rPr lang="en-US">
                <a:solidFill>
                  <a:schemeClr val="bg1"/>
                </a:solidFill>
              </a:rPr>
              <a:t> LAD (ĐM </a:t>
            </a:r>
            <a:r>
              <a:rPr lang="en-US" err="1">
                <a:solidFill>
                  <a:schemeClr val="bg1"/>
                </a:solidFill>
              </a:rPr>
              <a:t>liên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thất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trước</a:t>
            </a:r>
            <a:r>
              <a:rPr lang="en-US">
                <a:solidFill>
                  <a:schemeClr val="bg1"/>
                </a:solidFill>
              </a:rPr>
              <a:t>, </a:t>
            </a:r>
            <a:r>
              <a:rPr lang="en-US" err="1">
                <a:solidFill>
                  <a:schemeClr val="bg1"/>
                </a:solidFill>
              </a:rPr>
              <a:t>phân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nhánh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xuống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trước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trái</a:t>
            </a:r>
            <a:r>
              <a:rPr lang="en-US">
                <a:solidFill>
                  <a:schemeClr val="bg1"/>
                </a:solidFill>
              </a:rPr>
              <a:t>) </a:t>
            </a:r>
          </a:p>
          <a:p>
            <a:r>
              <a:rPr lang="en-US" err="1">
                <a:solidFill>
                  <a:schemeClr val="bg1"/>
                </a:solidFill>
              </a:rPr>
              <a:t>Gồm</a:t>
            </a:r>
            <a:r>
              <a:rPr lang="en-US">
                <a:solidFill>
                  <a:schemeClr val="bg1"/>
                </a:solidFill>
              </a:rPr>
              <a:t> 2 type: A </a:t>
            </a:r>
            <a:r>
              <a:rPr lang="en-US" err="1">
                <a:solidFill>
                  <a:schemeClr val="bg1"/>
                </a:solidFill>
              </a:rPr>
              <a:t>và</a:t>
            </a:r>
            <a:r>
              <a:rPr lang="en-US">
                <a:solidFill>
                  <a:schemeClr val="bg1"/>
                </a:solidFill>
              </a:rPr>
              <a:t> B</a:t>
            </a:r>
          </a:p>
        </p:txBody>
      </p:sp>
      <p:pic>
        <p:nvPicPr>
          <p:cNvPr id="4100" name="Picture 4" descr="Káº¿t quáº£ hÃ¬nh áº£nh cho left anterior descend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491864"/>
            <a:ext cx="4343400" cy="336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HỘI CHỨNG WELLENS – TYPE 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686800" cy="4525963"/>
          </a:xfrm>
        </p:spPr>
        <p:txBody>
          <a:bodyPr/>
          <a:lstStyle/>
          <a:p>
            <a:pPr marL="0" indent="0">
              <a:buNone/>
            </a:pPr>
            <a:r>
              <a:rPr lang="en-US" err="1">
                <a:solidFill>
                  <a:schemeClr val="bg1"/>
                </a:solidFill>
              </a:rPr>
              <a:t>Sóng</a:t>
            </a:r>
            <a:r>
              <a:rPr lang="en-US">
                <a:solidFill>
                  <a:schemeClr val="bg1"/>
                </a:solidFill>
              </a:rPr>
              <a:t> T 2 </a:t>
            </a:r>
            <a:r>
              <a:rPr lang="en-US" err="1">
                <a:solidFill>
                  <a:schemeClr val="bg1"/>
                </a:solidFill>
              </a:rPr>
              <a:t>pha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kiểu</a:t>
            </a:r>
            <a:r>
              <a:rPr lang="en-US">
                <a:solidFill>
                  <a:schemeClr val="bg1"/>
                </a:solidFill>
              </a:rPr>
              <a:t> +/- </a:t>
            </a:r>
            <a:r>
              <a:rPr lang="en-US" err="1">
                <a:solidFill>
                  <a:schemeClr val="bg1"/>
                </a:solidFill>
              </a:rPr>
              <a:t>từ</a:t>
            </a:r>
            <a:r>
              <a:rPr lang="en-US">
                <a:solidFill>
                  <a:schemeClr val="bg1"/>
                </a:solidFill>
              </a:rPr>
              <a:t> V1 </a:t>
            </a:r>
            <a:r>
              <a:rPr lang="en-US" err="1">
                <a:solidFill>
                  <a:schemeClr val="bg1"/>
                </a:solidFill>
              </a:rPr>
              <a:t>đến</a:t>
            </a:r>
            <a:r>
              <a:rPr lang="en-US">
                <a:solidFill>
                  <a:schemeClr val="bg1"/>
                </a:solidFill>
              </a:rPr>
              <a:t> V4 (</a:t>
            </a:r>
            <a:r>
              <a:rPr lang="en-US" err="1">
                <a:solidFill>
                  <a:schemeClr val="bg1"/>
                </a:solidFill>
              </a:rPr>
              <a:t>có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thể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đến</a:t>
            </a:r>
            <a:r>
              <a:rPr lang="en-US">
                <a:solidFill>
                  <a:schemeClr val="bg1"/>
                </a:solidFill>
              </a:rPr>
              <a:t> V6)</a:t>
            </a:r>
          </a:p>
        </p:txBody>
      </p:sp>
      <p:pic>
        <p:nvPicPr>
          <p:cNvPr id="5122" name="Picture 2" descr="Káº¿t quáº£ hÃ¬nh áº£nh cho wellen syndrome type 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044755"/>
            <a:ext cx="8763000" cy="482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HỘI CHỨNG WELLENS – TYPE B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err="1">
                <a:solidFill>
                  <a:schemeClr val="bg1"/>
                </a:solidFill>
              </a:rPr>
              <a:t>Sóng</a:t>
            </a:r>
            <a:r>
              <a:rPr lang="en-US">
                <a:solidFill>
                  <a:schemeClr val="bg1"/>
                </a:solidFill>
              </a:rPr>
              <a:t> T </a:t>
            </a:r>
            <a:r>
              <a:rPr lang="en-US" err="1">
                <a:solidFill>
                  <a:schemeClr val="bg1"/>
                </a:solidFill>
              </a:rPr>
              <a:t>âm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sâu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từ</a:t>
            </a:r>
            <a:r>
              <a:rPr lang="en-US">
                <a:solidFill>
                  <a:schemeClr val="bg1"/>
                </a:solidFill>
              </a:rPr>
              <a:t> V1 </a:t>
            </a:r>
            <a:r>
              <a:rPr lang="en-US" err="1">
                <a:solidFill>
                  <a:schemeClr val="bg1"/>
                </a:solidFill>
              </a:rPr>
              <a:t>đến</a:t>
            </a:r>
            <a:r>
              <a:rPr lang="en-US">
                <a:solidFill>
                  <a:schemeClr val="bg1"/>
                </a:solidFill>
              </a:rPr>
              <a:t> V4 (</a:t>
            </a:r>
            <a:r>
              <a:rPr lang="en-US" err="1">
                <a:solidFill>
                  <a:schemeClr val="bg1"/>
                </a:solidFill>
              </a:rPr>
              <a:t>có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thể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đến</a:t>
            </a:r>
            <a:r>
              <a:rPr lang="en-US">
                <a:solidFill>
                  <a:schemeClr val="bg1"/>
                </a:solidFill>
              </a:rPr>
              <a:t> V6)</a:t>
            </a:r>
          </a:p>
          <a:p>
            <a:endParaRPr lang="en-US"/>
          </a:p>
        </p:txBody>
      </p:sp>
      <p:pic>
        <p:nvPicPr>
          <p:cNvPr id="6146" name="Picture 2" descr="Káº¿t quáº£ hÃ¬nh áº£nh cho wellen syndrome type 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2" y="2438400"/>
            <a:ext cx="9130748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NMCT KHÔNG ST CHÊNH LÊN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4343400"/>
            <a:ext cx="8686800" cy="17827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Các hình thái chênh xuống của sT</a:t>
            </a:r>
          </a:p>
          <a:p>
            <a:r>
              <a:rPr lang="en-US">
                <a:solidFill>
                  <a:schemeClr val="bg1"/>
                </a:solidFill>
              </a:rPr>
              <a:t>ST chênh xuống + đi dốc xuống: đặc trưng nhất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6400"/>
            <a:ext cx="9144000" cy="2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NMCT KHÔNG ST CHÊNH LÊN</a:t>
            </a:r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2600"/>
            <a:ext cx="9144000" cy="4293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1470025"/>
          </a:xfrm>
        </p:spPr>
        <p:txBody>
          <a:bodyPr/>
          <a:lstStyle/>
          <a:p>
            <a:r>
              <a:rPr lang="en-US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ECG TRONG </a:t>
            </a:r>
            <a:br>
              <a:rPr lang="en-US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HỘI CHỨNG VÀNH CẤP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114800"/>
            <a:ext cx="6400800" cy="1752600"/>
          </a:xfrm>
        </p:spPr>
        <p:txBody>
          <a:bodyPr>
            <a:normAutofit/>
          </a:bodyPr>
          <a:lstStyle/>
          <a:p>
            <a:r>
              <a:rPr lang="en-US" sz="300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Ths. BS. Nguyễn Trường Duy</a:t>
            </a:r>
          </a:p>
          <a:p>
            <a:r>
              <a:rPr lang="en-US" sz="18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Bộ môn Nội – Đại Học Y Dược</a:t>
            </a:r>
          </a:p>
          <a:p>
            <a:r>
              <a:rPr lang="en-US" sz="18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Khoa Nội Tim Mạch – BV. Chợ Rẫy</a:t>
            </a:r>
          </a:p>
          <a:p>
            <a:r>
              <a:rPr lang="en-US" sz="18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Cardiovascular Imaging Unit - UMC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53000" y="6290597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Email: </a:t>
            </a:r>
            <a:r>
              <a:rPr lang="en-US">
                <a:solidFill>
                  <a:schemeClr val="bg1">
                    <a:lumMod val="95000"/>
                  </a:schemeClr>
                </a:solidFill>
              </a:rPr>
              <a:t>bstruongduy@gmail.com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/>
          <a:lstStyle/>
          <a:p>
            <a:r>
              <a:rPr lang="en-US" b="1">
                <a:solidFill>
                  <a:srgbClr val="FFFF00"/>
                </a:solidFill>
              </a:rPr>
              <a:t>NHỒI MÁU THẤT PHẢI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NHỒI MÁU THẤT (P)</a:t>
            </a:r>
          </a:p>
        </p:txBody>
      </p:sp>
      <p:sp>
        <p:nvSpPr>
          <p:cNvPr id="4" name="Content Placeholder 2"/>
          <p:cNvSpPr txBox="1"/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>
                    <a:lumMod val="95000"/>
                  </a:schemeClr>
                </a:solidFill>
              </a:rPr>
              <a:t>Hiếm khi xảy ra đơn độc (&lt; 3%).</a:t>
            </a:r>
          </a:p>
          <a:p>
            <a:r>
              <a:rPr lang="en-US">
                <a:solidFill>
                  <a:schemeClr val="bg1">
                    <a:lumMod val="95000"/>
                  </a:schemeClr>
                </a:solidFill>
              </a:rPr>
              <a:t>Thường đi kèm NMCT thành dưới (10 – 50%).</a:t>
            </a:r>
          </a:p>
          <a:p>
            <a:r>
              <a:rPr lang="en-US">
                <a:solidFill>
                  <a:schemeClr val="bg1">
                    <a:lumMod val="95000"/>
                  </a:schemeClr>
                </a:solidFill>
              </a:rPr>
              <a:t>1/7 các trường hợp NMCT thành dưới có huyết động ổn định</a:t>
            </a:r>
          </a:p>
          <a:p>
            <a:r>
              <a:rPr lang="en-US">
                <a:solidFill>
                  <a:schemeClr val="bg1">
                    <a:lumMod val="95000"/>
                  </a:schemeClr>
                </a:solidFill>
              </a:rPr>
              <a:t>2/3 các trường hợp NMCT thành dưới có tụt huyết áp</a:t>
            </a:r>
          </a:p>
          <a:p>
            <a:r>
              <a:rPr lang="en-US">
                <a:solidFill>
                  <a:schemeClr val="bg1">
                    <a:lumMod val="95000"/>
                  </a:schemeClr>
                </a:solidFill>
              </a:rPr>
              <a:t>Hầu hết trường hợp NMCT thành dưới kèm choáng tim</a:t>
            </a:r>
          </a:p>
          <a:p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drsuhasparikh.com/wp-content/uploads/2013/07/2-Right-coronary-artery-520x42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1"/>
            <a:ext cx="9144000" cy="686415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410200" y="4917313"/>
            <a:ext cx="1828800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Nhồi máu thành dưới đơn độc</a:t>
            </a:r>
          </a:p>
        </p:txBody>
      </p:sp>
      <p:sp>
        <p:nvSpPr>
          <p:cNvPr id="6" name="Multiply 5"/>
          <p:cNvSpPr/>
          <p:nvPr/>
        </p:nvSpPr>
        <p:spPr>
          <a:xfrm>
            <a:off x="5791200" y="4419600"/>
            <a:ext cx="762000" cy="381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/>
          <p:cNvSpPr/>
          <p:nvPr/>
        </p:nvSpPr>
        <p:spPr>
          <a:xfrm>
            <a:off x="3886200" y="4800600"/>
            <a:ext cx="1066800" cy="533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733800" y="4038600"/>
            <a:ext cx="1828800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Nhồi máu thành dưới + block AV</a:t>
            </a:r>
          </a:p>
        </p:txBody>
      </p:sp>
      <p:sp>
        <p:nvSpPr>
          <p:cNvPr id="9" name="Multiply 8"/>
          <p:cNvSpPr/>
          <p:nvPr/>
        </p:nvSpPr>
        <p:spPr>
          <a:xfrm>
            <a:off x="2133600" y="2286000"/>
            <a:ext cx="1066800" cy="533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124200" y="2209800"/>
            <a:ext cx="1828800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Nhồi máu thành dưới  + thất P + block AV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CHẨN ĐOÁN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>
              <a:buNone/>
            </a:pPr>
            <a:r>
              <a:rPr lang="en-US">
                <a:solidFill>
                  <a:srgbClr val="FF9933"/>
                </a:solidFill>
              </a:rPr>
              <a:t>Bệnh cảnh lâm sàng:</a:t>
            </a:r>
          </a:p>
          <a:p>
            <a:r>
              <a:rPr lang="en-US">
                <a:solidFill>
                  <a:schemeClr val="bg1">
                    <a:lumMod val="95000"/>
                  </a:schemeClr>
                </a:solidFill>
              </a:rPr>
              <a:t>NMCT thành dưới + tụt huyết áp</a:t>
            </a:r>
          </a:p>
          <a:p>
            <a:r>
              <a:rPr lang="en-US">
                <a:solidFill>
                  <a:schemeClr val="bg1">
                    <a:lumMod val="95000"/>
                  </a:schemeClr>
                </a:solidFill>
              </a:rPr>
              <a:t>NMCT thành dưới + choáng tim</a:t>
            </a:r>
          </a:p>
          <a:p>
            <a:r>
              <a:rPr lang="en-US">
                <a:solidFill>
                  <a:schemeClr val="bg1">
                    <a:lumMod val="95000"/>
                  </a:schemeClr>
                </a:solidFill>
              </a:rPr>
              <a:t>NMCT thành dưới + TM cảnh nổi + dấu Kussmaul</a:t>
            </a:r>
          </a:p>
          <a:p>
            <a:r>
              <a:rPr lang="en-US">
                <a:solidFill>
                  <a:schemeClr val="bg1">
                    <a:lumMod val="95000"/>
                  </a:schemeClr>
                </a:solidFill>
              </a:rPr>
              <a:t>NMCT thành dưới + tụt HA khi dùng nitrate, morphine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CHẨN ĐOÁN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solidFill>
                  <a:srgbClr val="FF9933"/>
                </a:solidFill>
              </a:rPr>
              <a:t>Biểu hiện LS:</a:t>
            </a:r>
          </a:p>
          <a:p>
            <a:r>
              <a:rPr lang="en-US">
                <a:solidFill>
                  <a:schemeClr val="bg1">
                    <a:lumMod val="95000"/>
                  </a:schemeClr>
                </a:solidFill>
              </a:rPr>
              <a:t>Đau ngực</a:t>
            </a:r>
          </a:p>
          <a:p>
            <a:r>
              <a:rPr lang="en-US">
                <a:solidFill>
                  <a:schemeClr val="bg1">
                    <a:lumMod val="95000"/>
                  </a:schemeClr>
                </a:solidFill>
              </a:rPr>
              <a:t>Tam chứng nhồi máu thất phải:</a:t>
            </a:r>
          </a:p>
          <a:p>
            <a:pPr marL="1314450" lvl="2" indent="-514350">
              <a:buFont typeface="+mj-lt"/>
              <a:buAutoNum type="arabicParenR"/>
            </a:pPr>
            <a:r>
              <a:rPr lang="en-US" sz="3200">
                <a:solidFill>
                  <a:srgbClr val="FFC000"/>
                </a:solidFill>
              </a:rPr>
              <a:t>Tụt huyết áp</a:t>
            </a:r>
          </a:p>
          <a:p>
            <a:pPr marL="1314450" lvl="2" indent="-514350">
              <a:buFont typeface="+mj-lt"/>
              <a:buAutoNum type="arabicParenR"/>
            </a:pPr>
            <a:r>
              <a:rPr lang="en-US" sz="3200">
                <a:solidFill>
                  <a:srgbClr val="FFC000"/>
                </a:solidFill>
              </a:rPr>
              <a:t>TM cảnh nổi</a:t>
            </a:r>
          </a:p>
          <a:p>
            <a:pPr marL="1314450" lvl="2" indent="-514350">
              <a:buFont typeface="+mj-lt"/>
              <a:buAutoNum type="arabicParenR"/>
            </a:pPr>
            <a:r>
              <a:rPr lang="en-US" sz="3200">
                <a:solidFill>
                  <a:srgbClr val="FFC000"/>
                </a:solidFill>
              </a:rPr>
              <a:t>Phổi trong</a:t>
            </a:r>
          </a:p>
          <a:p>
            <a:pPr marL="514350" indent="-514350"/>
            <a:r>
              <a:rPr lang="en-US">
                <a:solidFill>
                  <a:schemeClr val="bg1">
                    <a:lumMod val="95000"/>
                  </a:schemeClr>
                </a:solidFill>
              </a:rPr>
              <a:t>Rối loạn nhịp: block AV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CHẨN ĐOÁN: ECG</a:t>
            </a:r>
            <a:endParaRPr lang="en-US"/>
          </a:p>
        </p:txBody>
      </p:sp>
      <p:pic>
        <p:nvPicPr>
          <p:cNvPr id="4" name="Picture 2" descr="http://www.tugendheim.de/images/ekg/infarkt/rca_hinterwand_0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752600"/>
            <a:ext cx="7848600" cy="51099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CHẨN ĐOÁN: ECG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56237"/>
            <a:ext cx="8229600" cy="1325563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    ST chênh lên ≥ 1 mm tại V4R</a:t>
            </a:r>
          </a:p>
          <a:p>
            <a:pPr marL="0" indent="0">
              <a:buNone/>
            </a:pPr>
            <a:r>
              <a:rPr lang="en-US" sz="2400" i="1">
                <a:solidFill>
                  <a:schemeClr val="bg1"/>
                </a:solidFill>
              </a:rPr>
              <a:t>(thường chỉ tồn tại trong 10  - 12h đầu của nhồi máu)</a:t>
            </a:r>
          </a:p>
        </p:txBody>
      </p:sp>
      <p:pic>
        <p:nvPicPr>
          <p:cNvPr id="4" name="Picture 2" descr="http://www.emedu.org/ecg/images/ami_7a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600200"/>
            <a:ext cx="9144000" cy="3429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CHẨN ĐOÁN: ECG</a:t>
            </a:r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1" y="1573746"/>
            <a:ext cx="6553200" cy="5284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CHẨN ĐOÁN: ECG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10200"/>
            <a:ext cx="8229600" cy="1371600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ST chênh lên tại DIII &gt; ST chênh lên tại DII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7" descr="http://lifeinthefastlane.com/wp-content/uploads/2011/09/RVMI-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95400"/>
            <a:ext cx="9144000" cy="381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CHẨN ĐOÁN: ECG</a:t>
            </a:r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9789" y="1981200"/>
            <a:ext cx="9183789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GIẢI PHẪU HỆ MẠCH VÀNH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4191000" cy="4800600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ĐM vành trái:</a:t>
            </a:r>
          </a:p>
          <a:p>
            <a:r>
              <a:rPr lang="en-US">
                <a:solidFill>
                  <a:srgbClr val="FFC000"/>
                </a:solidFill>
              </a:rPr>
              <a:t>Thân chung (LMCA): </a:t>
            </a:r>
            <a:r>
              <a:rPr lang="en-US">
                <a:solidFill>
                  <a:schemeClr val="bg1"/>
                </a:solidFill>
              </a:rPr>
              <a:t>tách thành 2 nhánh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>
                <a:solidFill>
                  <a:srgbClr val="FFC000"/>
                </a:solidFill>
              </a:rPr>
              <a:t>LAD</a:t>
            </a:r>
            <a:r>
              <a:rPr lang="en-US">
                <a:solidFill>
                  <a:schemeClr val="bg1"/>
                </a:solidFill>
              </a:rPr>
              <a:t>: ĐM liên thất trước = phân nhánh xuống trước trái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>
                <a:solidFill>
                  <a:srgbClr val="FFC000"/>
                </a:solidFill>
              </a:rPr>
              <a:t>LCx</a:t>
            </a:r>
            <a:r>
              <a:rPr lang="en-US">
                <a:solidFill>
                  <a:schemeClr val="bg1"/>
                </a:solidFill>
              </a:rPr>
              <a:t>: ĐM mũ = ĐM quặt ngược trái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1026" name="Picture 2" descr="Káº¿t quáº£ hÃ¬nh áº£nh cho coronary anatom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588" y="2133600"/>
            <a:ext cx="4861558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5858470"/>
            <a:ext cx="685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LMCA: Left Main Coronary Artery</a:t>
            </a:r>
          </a:p>
          <a:p>
            <a:r>
              <a:rPr lang="en-US">
                <a:solidFill>
                  <a:schemeClr val="bg1"/>
                </a:solidFill>
              </a:rPr>
              <a:t>LAD: Left Anterior Descending</a:t>
            </a:r>
          </a:p>
          <a:p>
            <a:r>
              <a:rPr lang="en-US">
                <a:solidFill>
                  <a:schemeClr val="bg1"/>
                </a:solidFill>
              </a:rPr>
              <a:t>LCx: Left Circumflex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CHẨN ĐOÁN: ECG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00600"/>
            <a:ext cx="8229600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ST chênh lên tại V1</a:t>
            </a:r>
          </a:p>
          <a:p>
            <a:r>
              <a:rPr lang="en-US">
                <a:solidFill>
                  <a:schemeClr val="bg1"/>
                </a:solidFill>
              </a:rPr>
              <a:t>ST chênh xuống tại V2</a:t>
            </a:r>
          </a:p>
        </p:txBody>
      </p:sp>
      <p:pic>
        <p:nvPicPr>
          <p:cNvPr id="4" name="Picture 2" descr="http://lifeinthefastlane.com/wp-content/uploads/2011/09/RVMI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600200"/>
            <a:ext cx="9087202" cy="2743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CHẨN ĐOÁN: ECG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15000"/>
            <a:ext cx="8229600" cy="1219200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ST chênh lên tại V1 &gt; V2 &gt; V3</a:t>
            </a:r>
          </a:p>
        </p:txBody>
      </p:sp>
      <p:pic>
        <p:nvPicPr>
          <p:cNvPr id="4" name="Picture 2" descr="http://ibuildapp.com/assets/htmlupload/49828734795108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417493"/>
            <a:ext cx="9144000" cy="422130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CHẨN ĐOÁN: ECG</a:t>
            </a:r>
            <a:endParaRPr lang="en-US"/>
          </a:p>
        </p:txBody>
      </p:sp>
      <p:pic>
        <p:nvPicPr>
          <p:cNvPr id="4" name="Picture 4" descr="http://ecgguru.com/sites/default/files/ecg-heart-art/Limb%20Leads%20jpeg_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1200" y="1447800"/>
            <a:ext cx="5105400" cy="5410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CHẨN ĐOÁN: ECG</a:t>
            </a:r>
            <a:endParaRPr lang="en-US"/>
          </a:p>
        </p:txBody>
      </p:sp>
      <p:pic>
        <p:nvPicPr>
          <p:cNvPr id="4" name="Picture 2" descr="https://scontent-lhr3-1.xx.fbcdn.net/hphotos-xal1/v/t1.0-9/12105723_457255541124816_7894487101806654321_n.jpg?oh=147dec7538c55c5614f53f1d885d97d0&amp;oe=56CCDBD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1676400"/>
            <a:ext cx="6629400" cy="51816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705600" y="3040559"/>
            <a:ext cx="2209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>
                <a:solidFill>
                  <a:schemeClr val="bg1">
                    <a:lumMod val="95000"/>
                  </a:schemeClr>
                </a:solidFill>
              </a:rPr>
              <a:t>ST chênh xuống tại aVL &gt; DI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57800"/>
            <a:ext cx="8229600" cy="1600200"/>
          </a:xfrm>
        </p:spPr>
        <p:txBody>
          <a:bodyPr>
            <a:normAutofit fontScale="92500" lnSpcReduction="10000"/>
          </a:bodyPr>
          <a:lstStyle/>
          <a:p>
            <a:r>
              <a:rPr lang="en-US">
                <a:solidFill>
                  <a:schemeClr val="bg1"/>
                </a:solidFill>
              </a:rPr>
              <a:t>ST chênh lên tại DIII &gt; DII</a:t>
            </a:r>
          </a:p>
          <a:p>
            <a:r>
              <a:rPr lang="en-US">
                <a:solidFill>
                  <a:schemeClr val="bg1"/>
                </a:solidFill>
              </a:rPr>
              <a:t>ST chênh lên tại V1, chênh xuống tại V2</a:t>
            </a:r>
          </a:p>
          <a:p>
            <a:r>
              <a:rPr lang="en-US">
                <a:solidFill>
                  <a:schemeClr val="bg1"/>
                </a:solidFill>
              </a:rPr>
              <a:t>Block A-V độ III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04800"/>
            <a:ext cx="9197009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FFFF00"/>
                </a:solidFill>
              </a:rPr>
              <a:t>NHỒI MÁU CƠ TIM + BLOCK NHÁNH</a:t>
            </a:r>
          </a:p>
        </p:txBody>
      </p:sp>
      <p:pic>
        <p:nvPicPr>
          <p:cNvPr id="14342" name="Picture 6" descr="Káº¿t quáº£ hÃ¬nh áº£nh cho forever alone in grou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9144000" cy="583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own Arrow 4"/>
          <p:cNvSpPr/>
          <p:nvPr/>
        </p:nvSpPr>
        <p:spPr>
          <a:xfrm>
            <a:off x="533400" y="1447800"/>
            <a:ext cx="381000" cy="10668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rgbClr val="FFFF00"/>
                </a:solidFill>
              </a:rPr>
              <a:t>NHỒI MÁU CƠ TIM + BLOCK NHÁNH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solidFill>
                  <a:schemeClr val="accent6">
                    <a:lumMod val="40000"/>
                    <a:lumOff val="60000"/>
                  </a:schemeClr>
                </a:solidFill>
              </a:rPr>
              <a:t>Quy tắc:</a:t>
            </a:r>
          </a:p>
          <a:p>
            <a:r>
              <a:rPr lang="en-US">
                <a:solidFill>
                  <a:schemeClr val="bg1"/>
                </a:solidFill>
              </a:rPr>
              <a:t>Trong block nhánh, ST chênh trái chiều với pha ưu thế của QRS</a:t>
            </a:r>
          </a:p>
          <a:p>
            <a:r>
              <a:rPr lang="en-US">
                <a:solidFill>
                  <a:schemeClr val="bg1"/>
                </a:solidFill>
              </a:rPr>
              <a:t>Nếu ST chênh không theo quy luật đó hoặc chênh 1 cách quá mức bình thường 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	</a:t>
            </a:r>
            <a:r>
              <a:rPr lang="en-US">
                <a:solidFill>
                  <a:srgbClr val="FFC000"/>
                </a:solidFill>
                <a:sym typeface="Wingdings" panose="05000000000000000000" pitchFamily="2" charset="2"/>
              </a:rPr>
              <a:t> bất thường!</a:t>
            </a:r>
            <a:endParaRPr lang="en-US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BLOCK NHÁNH PHẢI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08637"/>
            <a:ext cx="8229600" cy="1401763"/>
          </a:xfrm>
        </p:spPr>
        <p:txBody>
          <a:bodyPr>
            <a:normAutofit/>
          </a:bodyPr>
          <a:lstStyle/>
          <a:p>
            <a:r>
              <a:rPr lang="en-US" sz="3000">
                <a:solidFill>
                  <a:schemeClr val="bg1"/>
                </a:solidFill>
              </a:rPr>
              <a:t>V1, V2: rSR’ hoặc R giãn rộng có khấc</a:t>
            </a:r>
          </a:p>
          <a:p>
            <a:r>
              <a:rPr lang="en-US" sz="3000">
                <a:solidFill>
                  <a:schemeClr val="bg1"/>
                </a:solidFill>
              </a:rPr>
              <a:t>V5, V6, DI, aVL: S rộng</a:t>
            </a:r>
          </a:p>
        </p:txBody>
      </p:sp>
      <p:pic>
        <p:nvPicPr>
          <p:cNvPr id="15364" name="Picture 4" descr="KhÃ´ng cÃ³ vÄn báº£n thay tháº¿ tá»± Äá»ng nÃ o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2116"/>
            <a:ext cx="5638800" cy="422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rong hÃ¬nh áº£nh cÃ³ thá» cÃ³: 2 ngÆ°á»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219200"/>
            <a:ext cx="3428999" cy="426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388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NMCT thành trước + RBBB</a:t>
            </a:r>
          </a:p>
        </p:txBody>
      </p:sp>
      <p:pic>
        <p:nvPicPr>
          <p:cNvPr id="16386" name="Picture 2" descr="Káº¿t quáº£ hÃ¬nh áº£nh cho anterior mi with rbb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1049"/>
            <a:ext cx="9144000" cy="485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Káº¿t quáº£ hÃ¬nh áº£nh cho anterior mi with rbb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65" y="609600"/>
            <a:ext cx="9115512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56388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NMCT thành trước + RBBB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6868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>
                <a:solidFill>
                  <a:srgbClr val="FFFF00"/>
                </a:solidFill>
              </a:rPr>
              <a:t>Nhánh LAD</a:t>
            </a:r>
            <a:br>
              <a:rPr lang="en-US">
                <a:solidFill>
                  <a:srgbClr val="FFFF00"/>
                </a:solidFill>
              </a:rPr>
            </a:br>
            <a:endParaRPr lang="en-US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4775200" cy="5486400"/>
          </a:xfrm>
        </p:spPr>
        <p:txBody>
          <a:bodyPr>
            <a:normAutofit fontScale="85000" lnSpcReduction="10000"/>
          </a:bodyPr>
          <a:lstStyle/>
          <a:p>
            <a:r>
              <a:rPr lang="en-US">
                <a:solidFill>
                  <a:schemeClr val="bg1"/>
                </a:solidFill>
              </a:rPr>
              <a:t>Chạy trong rãnh liên thất trước, tận cùng tại vùng mỏm</a:t>
            </a:r>
          </a:p>
          <a:p>
            <a:r>
              <a:rPr lang="en-US">
                <a:solidFill>
                  <a:schemeClr val="bg1"/>
                </a:solidFill>
              </a:rPr>
              <a:t>Một số trường hợp đi vòng qua mỏm, xuống tới thành dưới (wrap-around LAD)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>
                <a:solidFill>
                  <a:srgbClr val="FFC000"/>
                </a:solidFill>
              </a:rPr>
              <a:t>Nhánh S1, S2, S3</a:t>
            </a:r>
            <a:r>
              <a:rPr lang="en-US">
                <a:solidFill>
                  <a:schemeClr val="bg1"/>
                </a:solidFill>
              </a:rPr>
              <a:t>: cấp máu cho vách liên thất (nhánh vách – septal branch)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>
                <a:solidFill>
                  <a:srgbClr val="FFC000"/>
                </a:solidFill>
              </a:rPr>
              <a:t>Nhánh D1, D2</a:t>
            </a:r>
            <a:r>
              <a:rPr lang="en-US">
                <a:solidFill>
                  <a:schemeClr val="bg1"/>
                </a:solidFill>
              </a:rPr>
              <a:t>: cấp máu cho thành bên thất trái (nhánh chéo – diagonal branch)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>
                <a:solidFill>
                  <a:srgbClr val="FFC000"/>
                </a:solidFill>
              </a:rPr>
              <a:t>Nhánh tận</a:t>
            </a:r>
            <a:r>
              <a:rPr lang="en-US">
                <a:solidFill>
                  <a:schemeClr val="bg1"/>
                </a:solidFill>
              </a:rPr>
              <a:t>: cấp máu cho vùng mỏm tim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2050" name="Picture 2" descr="Káº¿t quáº£ hÃ¬nh áº£nh cho left coronary anatom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200" y="2057400"/>
            <a:ext cx="43688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BLOCK NHÁNH TRÁI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89134"/>
            <a:ext cx="8229600" cy="1168866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V1, V2: rS</a:t>
            </a:r>
          </a:p>
          <a:p>
            <a:r>
              <a:rPr lang="en-US">
                <a:solidFill>
                  <a:schemeClr val="bg1"/>
                </a:solidFill>
              </a:rPr>
              <a:t>V5, V6, DI, aVL: R giãn rộng, có khấc</a:t>
            </a:r>
          </a:p>
        </p:txBody>
      </p:sp>
      <p:pic>
        <p:nvPicPr>
          <p:cNvPr id="18434" name="Picture 2" descr="Káº¿t quáº£ hÃ¬nh áº£nh cho LEFT BUNDLE BRANCH BL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2" y="1524000"/>
            <a:ext cx="4452868" cy="408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FFFF00"/>
                </a:solidFill>
              </a:rPr>
              <a:t>NHỒI MÁU CƠ TIM + BLOCK NHÁNH (T)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14600" y="6065837"/>
            <a:ext cx="6629400" cy="944563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solidFill>
                  <a:srgbClr val="FFC000"/>
                </a:solidFill>
              </a:rPr>
              <a:t>≥ 3 điểm: ∆ NMCT + LBBB  (spec. 90%)</a:t>
            </a:r>
          </a:p>
        </p:txBody>
      </p:sp>
      <p:pic>
        <p:nvPicPr>
          <p:cNvPr id="19460" name="Picture 4" descr="Káº¿t quáº£ hÃ¬nh áº£nh cho sgarbossa criteria for mi with lbb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910" y="1524000"/>
            <a:ext cx="685209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8600" y="2627293"/>
            <a:ext cx="190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Tiêu chuẩn</a:t>
            </a:r>
          </a:p>
          <a:p>
            <a:r>
              <a:rPr lang="en-US" sz="28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Sgarbossa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FFFF00"/>
                </a:solidFill>
              </a:rPr>
              <a:t>NHỒI MÁU CƠ TIM + BLOCK NHÁNH (T)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10200"/>
            <a:ext cx="8229600" cy="1600200"/>
          </a:xfrm>
        </p:spPr>
        <p:txBody>
          <a:bodyPr>
            <a:normAutofit/>
          </a:bodyPr>
          <a:lstStyle/>
          <a:p>
            <a:r>
              <a:rPr lang="en-US" sz="3000">
                <a:solidFill>
                  <a:schemeClr val="bg1"/>
                </a:solidFill>
              </a:rPr>
              <a:t>LBBB: rS tại V1, V2;    R giãn rộng tại V5, V6, DI</a:t>
            </a:r>
          </a:p>
          <a:p>
            <a:r>
              <a:rPr lang="en-US" sz="3000">
                <a:solidFill>
                  <a:schemeClr val="bg1"/>
                </a:solidFill>
              </a:rPr>
              <a:t>ST chênh lên tại V5, V6</a:t>
            </a:r>
          </a:p>
        </p:txBody>
      </p:sp>
      <p:pic>
        <p:nvPicPr>
          <p:cNvPr id="20482" name="Picture 2" descr="https://lh3.googleusercontent.com/-v5SCo9hebRk/Vp3kAMNulGI/AAAAAAAAOgQ/bz_foPuEzd0/s640/blogger-image--47420156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" y="1600200"/>
            <a:ext cx="9168384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FFFF00"/>
                </a:solidFill>
              </a:rPr>
              <a:t>NHỒI MÁU CƠ TIM + BLOCK NHÁNH (T)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08637"/>
            <a:ext cx="8229600" cy="1173163"/>
          </a:xfrm>
        </p:spPr>
        <p:txBody>
          <a:bodyPr>
            <a:normAutofit/>
          </a:bodyPr>
          <a:lstStyle/>
          <a:p>
            <a:r>
              <a:rPr lang="en-US" sz="3000">
                <a:solidFill>
                  <a:schemeClr val="bg1"/>
                </a:solidFill>
              </a:rPr>
              <a:t>LBBB: rS tại V1, V2;     R giãn rộng tại V5, V6, DI</a:t>
            </a:r>
          </a:p>
          <a:p>
            <a:r>
              <a:rPr lang="en-US" sz="3000">
                <a:solidFill>
                  <a:schemeClr val="bg1"/>
                </a:solidFill>
              </a:rPr>
              <a:t>ST chênh xuống tại V2, V3</a:t>
            </a:r>
          </a:p>
        </p:txBody>
      </p:sp>
      <p:pic>
        <p:nvPicPr>
          <p:cNvPr id="21506" name="Picture 2" descr="Káº¿t quáº£ hÃ¬nh áº£nh cho concordant st elevation lbb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8" y="1752600"/>
            <a:ext cx="91440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CHẨN ĐOÁN PHÂN BIỆT</a:t>
            </a:r>
          </a:p>
        </p:txBody>
      </p:sp>
      <p:pic>
        <p:nvPicPr>
          <p:cNvPr id="22530" name="Picture 2" descr="Káº¿t quáº£ hÃ¬nh áº£nh cho fake apple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42591"/>
            <a:ext cx="37338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Káº¿t quáº£ hÃ¬nh áº£nh cho fake apple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461" y="2819400"/>
            <a:ext cx="40386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62400" y="4114800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FFC000"/>
                </a:solidFill>
              </a:rPr>
              <a:t>VS.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Viêm màng ngoài tim cấp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92596"/>
            <a:ext cx="8229600" cy="1165403"/>
          </a:xfrm>
        </p:spPr>
        <p:txBody>
          <a:bodyPr>
            <a:normAutofit fontScale="70000" lnSpcReduction="20000"/>
          </a:bodyPr>
          <a:lstStyle/>
          <a:p>
            <a:r>
              <a:rPr lang="en-US">
                <a:solidFill>
                  <a:schemeClr val="bg1"/>
                </a:solidFill>
              </a:rPr>
              <a:t>ST chênh lõm lên trên lan tỏa nhiều chuyển đạo</a:t>
            </a:r>
          </a:p>
          <a:p>
            <a:r>
              <a:rPr lang="en-US">
                <a:solidFill>
                  <a:schemeClr val="bg1"/>
                </a:solidFill>
              </a:rPr>
              <a:t>ST không bao giờ chênh lên tại aVR và V1</a:t>
            </a:r>
          </a:p>
          <a:p>
            <a:r>
              <a:rPr lang="en-US">
                <a:solidFill>
                  <a:schemeClr val="bg1"/>
                </a:solidFill>
              </a:rPr>
              <a:t>Spodick’s sign: PR sụp xuống tại chuyển đạo có ST ↑</a:t>
            </a:r>
          </a:p>
        </p:txBody>
      </p:sp>
      <p:pic>
        <p:nvPicPr>
          <p:cNvPr id="23554" name="Picture 2" descr="Káº¿t quáº£ hÃ¬nh áº£nh cho acute pericarditis ec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" y="990600"/>
            <a:ext cx="9137374" cy="462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FFFF00"/>
                </a:solidFill>
              </a:rPr>
              <a:t>Hội chứng tái cực sớm</a:t>
            </a:r>
            <a:br>
              <a:rPr lang="en-US">
                <a:solidFill>
                  <a:srgbClr val="FFFF00"/>
                </a:solidFill>
              </a:rPr>
            </a:br>
            <a:r>
              <a:rPr lang="en-US" sz="3300">
                <a:solidFill>
                  <a:srgbClr val="FFFF00"/>
                </a:solidFill>
              </a:rPr>
              <a:t>(Tái cực sớm lành tính: Benign Early Repolarization) </a:t>
            </a:r>
          </a:p>
        </p:txBody>
      </p:sp>
      <p:pic>
        <p:nvPicPr>
          <p:cNvPr id="24578" name="Picture 2" descr="Káº¿t quáº£ hÃ¬nh áº£nh cho benign early repolariz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8400"/>
            <a:ext cx="5181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1" y="2438400"/>
            <a:ext cx="3962400" cy="4403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Káº¿t quáº£ hÃ¬nh áº£nh cho benign early repolariz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8" y="27846"/>
            <a:ext cx="9124122" cy="683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6078" y="5574268"/>
            <a:ext cx="3637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FF00"/>
                </a:solidFill>
              </a:rPr>
              <a:t>ST chênh lên &lt; 25% độ cao sóng T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Phình vách thất sau NMCT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5553075"/>
            <a:ext cx="8229600" cy="14573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>
                <a:solidFill>
                  <a:schemeClr val="bg1"/>
                </a:solidFill>
              </a:rPr>
              <a:t>Sau NMCT &gt; 2 tuần mà ST vẫn  còn chênh lên </a:t>
            </a:r>
          </a:p>
          <a:p>
            <a:pPr marL="0" indent="0">
              <a:buNone/>
            </a:pPr>
            <a:r>
              <a:rPr lang="en-US" sz="3000">
                <a:solidFill>
                  <a:schemeClr val="bg1"/>
                </a:solidFill>
              </a:rPr>
              <a:t>Phối hợp với siêu âm tim</a:t>
            </a:r>
          </a:p>
        </p:txBody>
      </p:sp>
      <p:pic>
        <p:nvPicPr>
          <p:cNvPr id="27650" name="Picture 2" descr="Káº¿t quáº£ hÃ¬nh áº£nh cho left ventricular aneurys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7400"/>
            <a:ext cx="3734104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https://i0.wp.com/lifeinthefastlane.com/wp-content/uploads/2011/12/LV-aneursym-bmj.jpg?ssl=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104" y="2104721"/>
            <a:ext cx="5409895" cy="307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Thuyên tắc phổi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YTNC: bất động, nằm lâu, gãy x</a:t>
            </a:r>
            <a:r>
              <a:rPr lang="vi-VN">
                <a:solidFill>
                  <a:schemeClr val="bg1"/>
                </a:solidFill>
              </a:rPr>
              <a:t>ư</a:t>
            </a:r>
            <a:r>
              <a:rPr lang="en-US">
                <a:solidFill>
                  <a:schemeClr val="bg1"/>
                </a:solidFill>
              </a:rPr>
              <a:t>ơng chi dưới, ung thư, dung các thuốc gây tang đông (thuốc ngừa thai, corticoid...)</a:t>
            </a:r>
          </a:p>
          <a:p>
            <a:r>
              <a:rPr lang="en-US">
                <a:solidFill>
                  <a:schemeClr val="bg1"/>
                </a:solidFill>
              </a:rPr>
              <a:t>LS: đau ngực, khó thở cấp, suy hô hấp, tụt huyết áp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6868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>
                <a:solidFill>
                  <a:srgbClr val="FFFF00"/>
                </a:solidFill>
              </a:rPr>
              <a:t>Nhánh LCx</a:t>
            </a:r>
            <a:br>
              <a:rPr lang="en-US">
                <a:solidFill>
                  <a:srgbClr val="FFFF00"/>
                </a:solidFill>
              </a:rPr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981200"/>
            <a:ext cx="4775200" cy="48006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Chạy trong rãnh nhĩ-thất, quặt ngược lên trên vòng ra phía sau</a:t>
            </a:r>
          </a:p>
          <a:p>
            <a:r>
              <a:rPr lang="en-US">
                <a:solidFill>
                  <a:schemeClr val="bg1"/>
                </a:solidFill>
              </a:rPr>
              <a:t>Tách ra các </a:t>
            </a:r>
            <a:r>
              <a:rPr lang="en-US">
                <a:solidFill>
                  <a:srgbClr val="FFC000"/>
                </a:solidFill>
              </a:rPr>
              <a:t>nhánh bờ tù OM </a:t>
            </a:r>
            <a:r>
              <a:rPr lang="en-US">
                <a:solidFill>
                  <a:schemeClr val="bg1"/>
                </a:solidFill>
              </a:rPr>
              <a:t>(obtuse marginal branch)</a:t>
            </a:r>
          </a:p>
          <a:p>
            <a:r>
              <a:rPr lang="en-US">
                <a:solidFill>
                  <a:schemeClr val="bg1"/>
                </a:solidFill>
              </a:rPr>
              <a:t>Cấp máu cho vùng bên cao và thành sau thất trái</a:t>
            </a:r>
          </a:p>
        </p:txBody>
      </p:sp>
      <p:pic>
        <p:nvPicPr>
          <p:cNvPr id="4" name="Picture 2" descr="Káº¿t quáº£ hÃ¬nh áº£nh cho left coronary anatom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200" y="2057400"/>
            <a:ext cx="43688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Thuyên tắc phổi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20" y="6248400"/>
            <a:ext cx="8229600" cy="868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>
                <a:solidFill>
                  <a:schemeClr val="bg1"/>
                </a:solidFill>
              </a:rPr>
              <a:t>Dấu hiệu S</a:t>
            </a:r>
            <a:r>
              <a:rPr lang="en-US" sz="2800" baseline="-25000">
                <a:solidFill>
                  <a:schemeClr val="bg1"/>
                </a:solidFill>
              </a:rPr>
              <a:t>1</a:t>
            </a:r>
            <a:r>
              <a:rPr lang="en-US" sz="2800">
                <a:solidFill>
                  <a:schemeClr val="bg1"/>
                </a:solidFill>
              </a:rPr>
              <a:t>Q</a:t>
            </a:r>
            <a:r>
              <a:rPr lang="en-US" sz="2800" baseline="-25000">
                <a:solidFill>
                  <a:schemeClr val="bg1"/>
                </a:solidFill>
              </a:rPr>
              <a:t>3</a:t>
            </a:r>
            <a:r>
              <a:rPr lang="en-US" sz="2800">
                <a:solidFill>
                  <a:schemeClr val="bg1"/>
                </a:solidFill>
              </a:rPr>
              <a:t>T</a:t>
            </a:r>
            <a:r>
              <a:rPr lang="en-US" sz="2800" baseline="-25000">
                <a:solidFill>
                  <a:schemeClr val="bg1"/>
                </a:solidFill>
              </a:rPr>
              <a:t>3</a:t>
            </a:r>
            <a:r>
              <a:rPr lang="en-US" sz="2800">
                <a:solidFill>
                  <a:schemeClr val="bg1"/>
                </a:solidFill>
              </a:rPr>
              <a:t>: 30% các tr</a:t>
            </a:r>
            <a:r>
              <a:rPr lang="vi-VN" sz="2800">
                <a:solidFill>
                  <a:schemeClr val="bg1"/>
                </a:solidFill>
              </a:rPr>
              <a:t>ư</a:t>
            </a:r>
            <a:r>
              <a:rPr lang="en-US" sz="2800">
                <a:solidFill>
                  <a:schemeClr val="bg1"/>
                </a:solidFill>
              </a:rPr>
              <a:t>ờng hợp!</a:t>
            </a:r>
            <a:endParaRPr lang="en-US" sz="2800" baseline="-25000">
              <a:solidFill>
                <a:schemeClr val="bg1"/>
              </a:solidFill>
            </a:endParaRPr>
          </a:p>
        </p:txBody>
      </p:sp>
      <p:pic>
        <p:nvPicPr>
          <p:cNvPr id="3074" name="Picture 2" descr="S1Q3T3 Pulmonary Embolism ECG/EKG Classic Patter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49" y="1157288"/>
            <a:ext cx="6891107" cy="486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Thuyên tắc phổi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6198308"/>
            <a:ext cx="8229600" cy="639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>
                <a:solidFill>
                  <a:schemeClr val="bg1"/>
                </a:solidFill>
              </a:rPr>
              <a:t>T (-):  V1 – V4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1888"/>
            <a:ext cx="9144000" cy="459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Thuyên tắc phổi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17639"/>
            <a:ext cx="8915400" cy="114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>
                <a:solidFill>
                  <a:schemeClr val="bg1"/>
                </a:solidFill>
              </a:rPr>
              <a:t>CT-scan ngực có cản quang </a:t>
            </a:r>
            <a:r>
              <a:rPr lang="en-US" sz="3000">
                <a:solidFill>
                  <a:schemeClr val="bg1"/>
                </a:solidFill>
                <a:sym typeface="Wingdings" panose="05000000000000000000" pitchFamily="2" charset="2"/>
              </a:rPr>
              <a:t> quyết định chẩn đoán!</a:t>
            </a:r>
            <a:endParaRPr lang="en-US" sz="3000">
              <a:solidFill>
                <a:schemeClr val="bg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354" y="2249733"/>
            <a:ext cx="9202354" cy="460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Káº¿t quáº£ hÃ¬nh áº£nh cho a journey of a thousand miles begins with a single ste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686800" cy="1143000"/>
          </a:xfrm>
        </p:spPr>
        <p:txBody>
          <a:bodyPr/>
          <a:lstStyle/>
          <a:p>
            <a:pPr algn="l"/>
            <a:r>
              <a:rPr lang="en-US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Động mạch vành phải</a:t>
            </a:r>
            <a:endParaRPr lang="en-US"/>
          </a:p>
        </p:txBody>
      </p:sp>
      <p:pic>
        <p:nvPicPr>
          <p:cNvPr id="5" name="Picture 2" descr="Kết quả hình ảnh cho right coronary anatom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124736"/>
            <a:ext cx="5105400" cy="473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/>
          <p:cNvSpPr txBox="1"/>
          <p:nvPr/>
        </p:nvSpPr>
        <p:spPr>
          <a:xfrm>
            <a:off x="5105400" y="1676400"/>
            <a:ext cx="3962400" cy="49530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Nhánh nón</a:t>
            </a: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anose="05050102010706020507"/>
              </a:rPr>
              <a:t> RVOT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anose="05050102010706020507"/>
              </a:rPr>
              <a:t>Nhánh nút xoang nhĩ </a:t>
            </a: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anose="05050102010706020507"/>
              </a:rPr>
              <a:t> nút xoang, nhĩ phải, 60% trường hợp từ RCA, 40% từ LCx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anose="05050102010706020507"/>
              </a:rPr>
              <a:t>Nhánh thất phải </a:t>
            </a: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anose="05050102010706020507"/>
              </a:rPr>
              <a:t> vùng trước và bên thất phải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anose="05050102010706020507"/>
              </a:rPr>
              <a:t>Nhánh bờ nhọn </a:t>
            </a: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anose="05050102010706020507"/>
              </a:rPr>
              <a:t> vùng dưới thất phải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anose="05050102010706020507"/>
              </a:rPr>
              <a:t>Nhánh nút nhĩ thất</a:t>
            </a: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anose="05050102010706020507"/>
              </a:rPr>
              <a:t>: 90% trường hợp từ RCA, 10% từ LCx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anose="05050102010706020507"/>
              </a:rPr>
              <a:t>ĐM xuống sau (PDA)</a:t>
            </a: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anose="05050102010706020507"/>
              </a:rPr>
              <a:t>:  phần dưới vách liên thất, thành</a:t>
            </a:r>
            <a:r>
              <a:rPr kumimoji="0" lang="en-US" sz="2200" b="0" i="0" u="none" strike="noStrike" kern="1200" cap="none" spc="0" normalizeH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anose="05050102010706020507"/>
              </a:rPr>
              <a:t> dưới thất trái</a:t>
            </a: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anose="05050102010706020507"/>
              </a:rPr>
              <a:t>  </a:t>
            </a: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0" y="762000"/>
          <a:ext cx="91440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70562" y="5706070"/>
            <a:ext cx="662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STEMI: ST Elevation Myocardial Infarction</a:t>
            </a:r>
          </a:p>
          <a:p>
            <a:r>
              <a:rPr lang="en-US" i="1">
                <a:solidFill>
                  <a:schemeClr val="bg1"/>
                </a:solidFill>
              </a:rPr>
              <a:t>NSTEMI: Non-ST Elevation Myocardial Infarction</a:t>
            </a:r>
          </a:p>
          <a:p>
            <a:r>
              <a:rPr lang="en-US" i="1">
                <a:solidFill>
                  <a:schemeClr val="bg1"/>
                </a:solidFill>
              </a:rPr>
              <a:t>UA: Unstable Angina Pectoris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4C979793B4E749B4185969B884CE38" ma:contentTypeVersion="4" ma:contentTypeDescription="Create a new document." ma:contentTypeScope="" ma:versionID="9e44eb4b02777cefee6ca06c7d388f29">
  <xsd:schema xmlns:xsd="http://www.w3.org/2001/XMLSchema" xmlns:xs="http://www.w3.org/2001/XMLSchema" xmlns:p="http://schemas.microsoft.com/office/2006/metadata/properties" xmlns:ns2="fcbd14b3-7b80-4fd6-9e77-b79da500fa23" xmlns:ns3="b6053cc3-c17f-452a-8bf3-45e3a077fbce" targetNamespace="http://schemas.microsoft.com/office/2006/metadata/properties" ma:root="true" ma:fieldsID="093331743ed9d955cb0f9a64056d6076" ns2:_="" ns3:_="">
    <xsd:import namespace="fcbd14b3-7b80-4fd6-9e77-b79da500fa23"/>
    <xsd:import namespace="b6053cc3-c17f-452a-8bf3-45e3a077fb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bd14b3-7b80-4fd6-9e77-b79da500fa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053cc3-c17f-452a-8bf3-45e3a077fbc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6DC38C3-B9FA-4AD4-9C6F-EE00684AD4E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0734217-E834-4C4B-B667-B429D259B107}">
  <ds:schemaRefs>
    <ds:schemaRef ds:uri="b6053cc3-c17f-452a-8bf3-45e3a077fbce"/>
    <ds:schemaRef ds:uri="fcbd14b3-7b80-4fd6-9e77-b79da500fa2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4B80A21-C47A-4EFF-B909-4E56E6C701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73</Slides>
  <Notes>61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4" baseType="lpstr">
      <vt:lpstr>Office Theme</vt:lpstr>
      <vt:lpstr>TÌNH HUỐNG LÂM SÀNG</vt:lpstr>
      <vt:lpstr>TÌNH HUỐNG LÂM SÀNG</vt:lpstr>
      <vt:lpstr>TÌNH HUỐNG LÂM SÀNG</vt:lpstr>
      <vt:lpstr>ECG TRONG  HỘI CHỨNG VÀNH CẤP</vt:lpstr>
      <vt:lpstr>GIẢI PHẪU HỆ MẠCH VÀNH</vt:lpstr>
      <vt:lpstr>Nhánh LAD </vt:lpstr>
      <vt:lpstr>Nhánh LCx </vt:lpstr>
      <vt:lpstr>Động mạch vành phải</vt:lpstr>
      <vt:lpstr>PowerPoint Presentation</vt:lpstr>
      <vt:lpstr>PowerPoint Presentation</vt:lpstr>
      <vt:lpstr>SINH BỆNH HỌC</vt:lpstr>
      <vt:lpstr>PowerPoint Presentation</vt:lpstr>
      <vt:lpstr>TRIỆU CHỨNG LÂM SÀNG</vt:lpstr>
      <vt:lpstr>PowerPoint Presentation</vt:lpstr>
      <vt:lpstr>PowerPoint Presentation</vt:lpstr>
      <vt:lpstr>HỘI CHỨNG VÀNH CẤP</vt:lpstr>
      <vt:lpstr>Cơ chế gây ST chênh lên</vt:lpstr>
      <vt:lpstr>Điện thế vùng nhồi máu</vt:lpstr>
      <vt:lpstr>Động học ECG trong NMCT</vt:lpstr>
      <vt:lpstr>TIÊU CHUẨN CHẨN ĐOÁN ST CHÊNH LÊN</vt:lpstr>
      <vt:lpstr>TIÊU CHUẨN CHẨN ĐOÁN ST CHÊNH </vt:lpstr>
      <vt:lpstr>Các kiểu ST chênh lên</vt:lpstr>
      <vt:lpstr>Tombstone sign</vt:lpstr>
      <vt:lpstr>PHÂN VÙNG NHỒI MÁU CƠ TIM</vt:lpstr>
      <vt:lpstr>R cắt cụt (Poor R Wave Progression)</vt:lpstr>
      <vt:lpstr>T cao, nhọn, đối xứng trong NMCT tối cấp</vt:lpstr>
      <vt:lpstr>De Winter’s T Wave</vt:lpstr>
      <vt:lpstr>ST chênh lên: V1 – V6, DI, aVL  NMCT vùng trước rộng, bên cao</vt:lpstr>
      <vt:lpstr>Hình ảnh soi gương trong NMCT</vt:lpstr>
      <vt:lpstr>Hình ảnh soi gương trong NMCT</vt:lpstr>
      <vt:lpstr>Hình ảnh soi gương trong NMCT</vt:lpstr>
      <vt:lpstr>PowerPoint Presentation</vt:lpstr>
      <vt:lpstr>PowerPoint Presentation</vt:lpstr>
      <vt:lpstr>PowerPoint Presentation</vt:lpstr>
      <vt:lpstr>HỘI CHỨNG WELLENS</vt:lpstr>
      <vt:lpstr>HỘI CHỨNG WELLENS – TYPE A</vt:lpstr>
      <vt:lpstr>HỘI CHỨNG WELLENS – TYPE B</vt:lpstr>
      <vt:lpstr>NMCT KHÔNG ST CHÊNH LÊN</vt:lpstr>
      <vt:lpstr>NMCT KHÔNG ST CHÊNH LÊN</vt:lpstr>
      <vt:lpstr>NHỒI MÁU THẤT PHẢI</vt:lpstr>
      <vt:lpstr>NHỒI MÁU THẤT (P)</vt:lpstr>
      <vt:lpstr>PowerPoint Presentation</vt:lpstr>
      <vt:lpstr>CHẨN ĐOÁN</vt:lpstr>
      <vt:lpstr>CHẨN ĐOÁN</vt:lpstr>
      <vt:lpstr>CHẨN ĐOÁN: ECG</vt:lpstr>
      <vt:lpstr>CHẨN ĐOÁN: ECG</vt:lpstr>
      <vt:lpstr>CHẨN ĐOÁN: ECG</vt:lpstr>
      <vt:lpstr>CHẨN ĐOÁN: ECG</vt:lpstr>
      <vt:lpstr>CHẨN ĐOÁN: ECG</vt:lpstr>
      <vt:lpstr>CHẨN ĐOÁN: ECG</vt:lpstr>
      <vt:lpstr>CHẨN ĐOÁN: ECG</vt:lpstr>
      <vt:lpstr>CHẨN ĐOÁN: ECG</vt:lpstr>
      <vt:lpstr>CHẨN ĐOÁN: ECG</vt:lpstr>
      <vt:lpstr>PowerPoint Presentation</vt:lpstr>
      <vt:lpstr>NHỒI MÁU CƠ TIM + BLOCK NHÁNH</vt:lpstr>
      <vt:lpstr>NHỒI MÁU CƠ TIM + BLOCK NHÁNH</vt:lpstr>
      <vt:lpstr>BLOCK NHÁNH PHẢI</vt:lpstr>
      <vt:lpstr>NMCT thành trước + RBBB</vt:lpstr>
      <vt:lpstr>NMCT thành trước + RBBB</vt:lpstr>
      <vt:lpstr>BLOCK NHÁNH TRÁI</vt:lpstr>
      <vt:lpstr>NHỒI MÁU CƠ TIM + BLOCK NHÁNH (T)</vt:lpstr>
      <vt:lpstr>NHỒI MÁU CƠ TIM + BLOCK NHÁNH (T)</vt:lpstr>
      <vt:lpstr>NHỒI MÁU CƠ TIM + BLOCK NHÁNH (T)</vt:lpstr>
      <vt:lpstr>CHẨN ĐOÁN PHÂN BIỆT</vt:lpstr>
      <vt:lpstr>Viêm màng ngoài tim cấp</vt:lpstr>
      <vt:lpstr>Hội chứng tái cực sớm (Tái cực sớm lành tính: Benign Early Repolarization) </vt:lpstr>
      <vt:lpstr>PowerPoint Presentation</vt:lpstr>
      <vt:lpstr>Phình vách thất sau NMCT</vt:lpstr>
      <vt:lpstr>Thuyên tắc phổi</vt:lpstr>
      <vt:lpstr>Thuyên tắc phổi</vt:lpstr>
      <vt:lpstr>Thuyên tắc phổi</vt:lpstr>
      <vt:lpstr>Thuyên tắc phổi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ECG TRONG  HỘI CHỨNG VÀNH CẤP</dc:title>
  <dc:creator>PC</dc:creator>
  <cp:revision>1</cp:revision>
  <dcterms:created xsi:type="dcterms:W3CDTF">2018-08-04T07:40:00Z</dcterms:created>
  <dcterms:modified xsi:type="dcterms:W3CDTF">2020-07-29T06:15:41Z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1033-11.2.0.9453</vt:lpwstr>
  </property>
  <property fmtid="{D5CDD505-2E9C-101B-9397-08002B2CF9AE}" pid="3" name="ContentTypeId">
    <vt:lpwstr>0x010100E84C979793B4E749B4185969B884CE38</vt:lpwstr>
  </property>
</Properties>
</file>